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494" autoAdjust="0"/>
  </p:normalViewPr>
  <p:slideViewPr>
    <p:cSldViewPr snapToGrid="0">
      <p:cViewPr varScale="1">
        <p:scale>
          <a:sx n="88" d="100"/>
          <a:sy n="88" d="100"/>
        </p:scale>
        <p:origin x="654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2B07A37D-1F46-49A6-8587-AF48EB966A72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6A03C250-2A70-4387-9990-4EE179AC6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13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7A37D-1F46-49A6-8587-AF48EB966A72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3C250-2A70-4387-9990-4EE179AC6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2984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7A37D-1F46-49A6-8587-AF48EB966A72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3C250-2A70-4387-9990-4EE179AC6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5663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7A37D-1F46-49A6-8587-AF48EB966A72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3C250-2A70-4387-9990-4EE179AC6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0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7A37D-1F46-49A6-8587-AF48EB966A72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3C250-2A70-4387-9990-4EE179AC6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548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7A37D-1F46-49A6-8587-AF48EB966A72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3C250-2A70-4387-9990-4EE179AC6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3946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7A37D-1F46-49A6-8587-AF48EB966A72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3C250-2A70-4387-9990-4EE179AC6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0690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7A37D-1F46-49A6-8587-AF48EB966A72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3C250-2A70-4387-9990-4EE179AC6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895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7A37D-1F46-49A6-8587-AF48EB966A72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3C250-2A70-4387-9990-4EE179AC6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5091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7A37D-1F46-49A6-8587-AF48EB966A72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6A03C250-2A70-4387-9990-4EE179AC6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0326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2B07A37D-1F46-49A6-8587-AF48EB966A72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6A03C250-2A70-4387-9990-4EE179AC6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63716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B07A37D-1F46-49A6-8587-AF48EB966A72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6A03C250-2A70-4387-9990-4EE179AC6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140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kumimoji="1"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ja-JP" altLang="en-US" sz="3600" smtClean="0">
                <a:solidFill>
                  <a:srgbClr val="002060"/>
                </a:solidFill>
              </a:rPr>
              <a:t>重回帰分析の結果</a:t>
            </a:r>
            <a:endParaRPr lang="ja-JP" altLang="en-US" sz="3600" dirty="0">
              <a:solidFill>
                <a:srgbClr val="002060"/>
              </a:solidFill>
            </a:endParaRP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>
          <a:xfrm>
            <a:off x="480219" y="1261582"/>
            <a:ext cx="8362950" cy="5068887"/>
          </a:xfrm>
          <a:prstGeom prst="rect">
            <a:avLst/>
          </a:prstGeom>
          <a:noFill/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ja-JP" altLang="en-US" smtClean="0"/>
              <a:t>　</a:t>
            </a:r>
            <a:r>
              <a:rPr lang="ja-JP" altLang="en-US" smtClean="0">
                <a:solidFill>
                  <a:srgbClr val="0070C0"/>
                </a:solidFill>
              </a:rPr>
              <a:t>車の走行距離は、どのように決まるのか</a:t>
            </a:r>
            <a:endParaRPr lang="ja-JP" altLang="en-US" dirty="0">
              <a:solidFill>
                <a:srgbClr val="0070C0"/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3294" y="2146299"/>
            <a:ext cx="7237412" cy="250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6155531" y="4546462"/>
            <a:ext cx="1225550" cy="649288"/>
          </a:xfrm>
          <a:prstGeom prst="wedgeRoundRectCallout">
            <a:avLst>
              <a:gd name="adj1" fmla="val 58199"/>
              <a:gd name="adj2" fmla="val -187353"/>
              <a:gd name="adj3" fmla="val 16667"/>
            </a:avLst>
          </a:prstGeom>
          <a:solidFill>
            <a:schemeClr val="bg2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ja-JP" dirty="0"/>
              <a:t>5</a:t>
            </a:r>
            <a:r>
              <a:rPr lang="ja-JP" altLang="en-US" dirty="0"/>
              <a:t>％水準で有意</a:t>
            </a: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6300192" y="3303445"/>
            <a:ext cx="792088" cy="861814"/>
          </a:xfrm>
          <a:prstGeom prst="bracePair">
            <a:avLst>
              <a:gd name="adj" fmla="val 8333"/>
            </a:avLst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" name="AutoShape 9"/>
          <p:cNvSpPr>
            <a:spLocks/>
          </p:cNvSpPr>
          <p:nvPr/>
        </p:nvSpPr>
        <p:spPr bwMode="auto">
          <a:xfrm>
            <a:off x="7493000" y="3310960"/>
            <a:ext cx="142875" cy="431800"/>
          </a:xfrm>
          <a:prstGeom prst="leftBrace">
            <a:avLst>
              <a:gd name="adj1" fmla="val 25185"/>
              <a:gd name="adj2" fmla="val 50000"/>
            </a:avLst>
          </a:prstGeom>
          <a:noFill/>
          <a:ln w="28575">
            <a:solidFill>
              <a:schemeClr val="bg1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>
              <a:solidFill>
                <a:srgbClr val="FF6600"/>
              </a:solidFill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611188" y="5661025"/>
            <a:ext cx="7993062" cy="40011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000" b="1" dirty="0">
                <a:solidFill>
                  <a:srgbClr val="FF0000"/>
                </a:solidFill>
              </a:rPr>
              <a:t>走行距離</a:t>
            </a:r>
            <a:r>
              <a:rPr lang="ja-JP" altLang="en-US" sz="2000" b="1" dirty="0" smtClean="0">
                <a:solidFill>
                  <a:srgbClr val="FF0000"/>
                </a:solidFill>
              </a:rPr>
              <a:t>ｙ</a:t>
            </a:r>
            <a:r>
              <a:rPr lang="ja-JP" altLang="en-US" sz="2000" b="1" dirty="0">
                <a:solidFill>
                  <a:srgbClr val="FF0000"/>
                </a:solidFill>
              </a:rPr>
              <a:t>　＝　</a:t>
            </a:r>
            <a:r>
              <a:rPr lang="en-US" altLang="ja-JP" sz="2000" b="1" dirty="0">
                <a:solidFill>
                  <a:srgbClr val="FF0000"/>
                </a:solidFill>
              </a:rPr>
              <a:t>43.546</a:t>
            </a:r>
            <a:r>
              <a:rPr lang="ja-JP" altLang="en-US" sz="2000" b="1" dirty="0">
                <a:solidFill>
                  <a:srgbClr val="FF0000"/>
                </a:solidFill>
              </a:rPr>
              <a:t>　</a:t>
            </a:r>
            <a:r>
              <a:rPr lang="en-US" altLang="ja-JP" sz="2000" b="1" dirty="0">
                <a:solidFill>
                  <a:srgbClr val="FF0000"/>
                </a:solidFill>
              </a:rPr>
              <a:t>-0.055</a:t>
            </a:r>
            <a:r>
              <a:rPr lang="ja-JP" altLang="en-US" sz="2000" b="1" dirty="0">
                <a:solidFill>
                  <a:srgbClr val="FF0000"/>
                </a:solidFill>
              </a:rPr>
              <a:t>馬力</a:t>
            </a:r>
            <a:r>
              <a:rPr lang="en-US" altLang="ja-JP" sz="2000" b="1" dirty="0">
                <a:solidFill>
                  <a:srgbClr val="FF0000"/>
                </a:solidFill>
              </a:rPr>
              <a:t>-  0.05</a:t>
            </a:r>
            <a:r>
              <a:rPr lang="ja-JP" altLang="en-US" sz="2000" b="1" dirty="0">
                <a:solidFill>
                  <a:srgbClr val="FF0000"/>
                </a:solidFill>
              </a:rPr>
              <a:t>車体重量　</a:t>
            </a:r>
            <a:r>
              <a:rPr lang="en-US" altLang="ja-JP" sz="2000" b="1" dirty="0">
                <a:solidFill>
                  <a:srgbClr val="FF0000"/>
                </a:solidFill>
              </a:rPr>
              <a:t>+</a:t>
            </a:r>
            <a:r>
              <a:rPr lang="ja-JP" altLang="en-US" sz="2000" b="1" dirty="0">
                <a:solidFill>
                  <a:srgbClr val="FF0000"/>
                </a:solidFill>
              </a:rPr>
              <a:t>　</a:t>
            </a:r>
            <a:r>
              <a:rPr lang="en-US" altLang="ja-JP" sz="2000" b="1" dirty="0">
                <a:solidFill>
                  <a:srgbClr val="FF0000"/>
                </a:solidFill>
              </a:rPr>
              <a:t>0.067</a:t>
            </a:r>
            <a:r>
              <a:rPr lang="ja-JP" altLang="en-US" sz="2000" b="1" dirty="0">
                <a:solidFill>
                  <a:srgbClr val="FF0000"/>
                </a:solidFill>
              </a:rPr>
              <a:t>加速時間</a:t>
            </a:r>
          </a:p>
        </p:txBody>
      </p:sp>
      <p:sp>
        <p:nvSpPr>
          <p:cNvPr id="11" name="Oval 11"/>
          <p:cNvSpPr>
            <a:spLocks noChangeArrowheads="1"/>
          </p:cNvSpPr>
          <p:nvPr/>
        </p:nvSpPr>
        <p:spPr bwMode="auto">
          <a:xfrm>
            <a:off x="3192550" y="2986712"/>
            <a:ext cx="1152525" cy="1245463"/>
          </a:xfrm>
          <a:prstGeom prst="ellipse">
            <a:avLst/>
          </a:prstGeom>
          <a:solidFill>
            <a:schemeClr val="accent1">
              <a:alpha val="0"/>
            </a:schemeClr>
          </a:solidFill>
          <a:ln w="222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3138509" y="4587875"/>
            <a:ext cx="938213" cy="7207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vert="eaVert"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611188" y="5080000"/>
            <a:ext cx="1098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400" dirty="0"/>
              <a:t>回帰式</a:t>
            </a:r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auto">
          <a:xfrm>
            <a:off x="7524750" y="4219377"/>
            <a:ext cx="1619250" cy="1225847"/>
          </a:xfrm>
          <a:prstGeom prst="cloudCallout">
            <a:avLst>
              <a:gd name="adj1" fmla="val -66896"/>
              <a:gd name="adj2" fmla="val 7681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ja-JP" altLang="en-US" sz="1400" b="1" dirty="0">
                <a:solidFill>
                  <a:srgbClr val="FF6600"/>
                </a:solidFill>
              </a:rPr>
              <a:t>統計的に意味がある、</a:t>
            </a:r>
          </a:p>
          <a:p>
            <a:pPr algn="ctr"/>
            <a:r>
              <a:rPr lang="ja-JP" altLang="en-US" sz="1400" b="1" dirty="0">
                <a:solidFill>
                  <a:srgbClr val="FF6600"/>
                </a:solidFill>
              </a:rPr>
              <a:t>有意である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755650" y="6078538"/>
            <a:ext cx="7920038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dirty="0"/>
              <a:t>ちなみに、</a:t>
            </a:r>
            <a:r>
              <a:rPr lang="en-US" altLang="ja-JP" dirty="0"/>
              <a:t>1</a:t>
            </a:r>
            <a:r>
              <a:rPr lang="ja-JP" altLang="en-US" dirty="0"/>
              <a:t>馬力、</a:t>
            </a:r>
            <a:r>
              <a:rPr lang="en-US" altLang="ja-JP" dirty="0"/>
              <a:t>1</a:t>
            </a:r>
            <a:r>
              <a:rPr lang="ja-JP" altLang="en-US" dirty="0"/>
              <a:t>トン、</a:t>
            </a:r>
            <a:r>
              <a:rPr lang="en-US" altLang="ja-JP" dirty="0"/>
              <a:t>1</a:t>
            </a:r>
            <a:r>
              <a:rPr lang="ja-JP" altLang="en-US" dirty="0"/>
              <a:t>時間加速の場合　　　　　　　　</a:t>
            </a:r>
            <a:r>
              <a:rPr lang="en-US" altLang="ja-JP" dirty="0"/>
              <a:t>1</a:t>
            </a:r>
            <a:r>
              <a:rPr lang="ja-JP" altLang="en-US" dirty="0" smtClean="0"/>
              <a:t>ガロン（３．８</a:t>
            </a:r>
            <a:r>
              <a:rPr lang="en-US" altLang="ja-JP" dirty="0" smtClean="0"/>
              <a:t>L)</a:t>
            </a:r>
            <a:r>
              <a:rPr lang="ja-JP" altLang="en-US" dirty="0" smtClean="0"/>
              <a:t>当たり</a:t>
            </a:r>
            <a:r>
              <a:rPr lang="ja-JP" altLang="en-US" dirty="0"/>
              <a:t>、</a:t>
            </a:r>
          </a:p>
          <a:p>
            <a:pPr>
              <a:spcBef>
                <a:spcPct val="50000"/>
              </a:spcBef>
            </a:pPr>
            <a:r>
              <a:rPr lang="ja-JP" altLang="en-US" dirty="0"/>
              <a:t>　　　　　　　　　　　　　　　　　　　　　　　　　　　　</a:t>
            </a:r>
            <a:r>
              <a:rPr lang="en-US" altLang="ja-JP" dirty="0" smtClean="0"/>
              <a:t>43.58</a:t>
            </a:r>
            <a:r>
              <a:rPr lang="ja-JP" altLang="en-US" dirty="0" smtClean="0"/>
              <a:t>マイル（７０ｋｍ）走行</a:t>
            </a:r>
            <a:r>
              <a:rPr lang="ja-JP" altLang="en-US" dirty="0"/>
              <a:t>することになる　　　</a:t>
            </a:r>
          </a:p>
        </p:txBody>
      </p:sp>
      <p:sp>
        <p:nvSpPr>
          <p:cNvPr id="16" name="AutoShape 17"/>
          <p:cNvSpPr>
            <a:spLocks noChangeArrowheads="1"/>
          </p:cNvSpPr>
          <p:nvPr/>
        </p:nvSpPr>
        <p:spPr bwMode="auto">
          <a:xfrm>
            <a:off x="5148263" y="6308725"/>
            <a:ext cx="792162" cy="215900"/>
          </a:xfrm>
          <a:prstGeom prst="rightArrow">
            <a:avLst>
              <a:gd name="adj1" fmla="val 50000"/>
              <a:gd name="adj2" fmla="val 91728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" name="円/楕円 16"/>
          <p:cNvSpPr/>
          <p:nvPr/>
        </p:nvSpPr>
        <p:spPr>
          <a:xfrm>
            <a:off x="5155650" y="2980432"/>
            <a:ext cx="1008112" cy="1296695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/>
          </a:p>
        </p:txBody>
      </p:sp>
      <p:sp>
        <p:nvSpPr>
          <p:cNvPr id="18" name="円形吹き出し 17"/>
          <p:cNvSpPr/>
          <p:nvPr/>
        </p:nvSpPr>
        <p:spPr>
          <a:xfrm>
            <a:off x="7381081" y="322653"/>
            <a:ext cx="1656084" cy="1656184"/>
          </a:xfrm>
          <a:prstGeom prst="wedgeEllipseCallout">
            <a:avLst>
              <a:gd name="adj1" fmla="val -138329"/>
              <a:gd name="adj2" fmla="val 120963"/>
            </a:avLst>
          </a:prstGeom>
          <a:solidFill>
            <a:schemeClr val="accent1">
              <a:lumMod val="75000"/>
              <a:alpha val="5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/>
              <a:t>数値</a:t>
            </a:r>
            <a:r>
              <a:rPr lang="ja-JP" altLang="en-US" sz="1600" b="1" dirty="0"/>
              <a:t>の</a:t>
            </a:r>
            <a:r>
              <a:rPr kumimoji="1" lang="ja-JP" altLang="en-US" sz="1600" b="1" dirty="0" smtClean="0"/>
              <a:t>大きい係数が</a:t>
            </a:r>
            <a:r>
              <a:rPr kumimoji="1" lang="en-US" altLang="ja-JP" sz="1600" b="1" dirty="0" smtClean="0"/>
              <a:t>Y</a:t>
            </a:r>
            <a:r>
              <a:rPr kumimoji="1" lang="ja-JP" altLang="en-US" sz="1600" b="1" dirty="0" err="1" smtClean="0"/>
              <a:t>への</a:t>
            </a:r>
            <a:r>
              <a:rPr kumimoji="1" lang="ja-JP" altLang="en-US" sz="1600" b="1" dirty="0" smtClean="0"/>
              <a:t>影響が大きい</a:t>
            </a:r>
            <a:endParaRPr kumimoji="1" lang="ja-JP" altLang="en-US" sz="1600" b="1" dirty="0"/>
          </a:p>
        </p:txBody>
      </p:sp>
      <p:sp>
        <p:nvSpPr>
          <p:cNvPr id="19" name="四角形吹き出し 18"/>
          <p:cNvSpPr/>
          <p:nvPr/>
        </p:nvSpPr>
        <p:spPr>
          <a:xfrm>
            <a:off x="4227133" y="4340595"/>
            <a:ext cx="1857035" cy="739405"/>
          </a:xfrm>
          <a:prstGeom prst="wedgeRectCallout">
            <a:avLst>
              <a:gd name="adj1" fmla="val -14843"/>
              <a:gd name="adj2" fmla="val -8234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rgbClr val="FF0000"/>
                </a:solidFill>
              </a:rPr>
              <a:t>データの選択でどの程度違いが出るのか</a:t>
            </a:r>
          </a:p>
          <a:p>
            <a:pPr algn="ctr"/>
            <a:r>
              <a:rPr lang="ja-JP" altLang="en-US" sz="1200" b="1" u="sng" dirty="0">
                <a:solidFill>
                  <a:srgbClr val="FF0000"/>
                </a:solidFill>
              </a:rPr>
              <a:t>標準偏差</a:t>
            </a:r>
          </a:p>
          <a:p>
            <a:pPr algn="ctr"/>
            <a:r>
              <a:rPr lang="ja-JP" altLang="en-US" sz="1200" b="1" dirty="0">
                <a:solidFill>
                  <a:srgbClr val="FF0000"/>
                </a:solidFill>
              </a:rPr>
              <a:t>√</a:t>
            </a:r>
            <a:r>
              <a:rPr lang="en-US" altLang="ja-JP" sz="1200" b="1" dirty="0">
                <a:solidFill>
                  <a:srgbClr val="FF0000"/>
                </a:solidFill>
              </a:rPr>
              <a:t>N</a:t>
            </a:r>
          </a:p>
        </p:txBody>
      </p:sp>
      <p:sp>
        <p:nvSpPr>
          <p:cNvPr id="20" name="線吹き出し 1 (枠付き) 19"/>
          <p:cNvSpPr/>
          <p:nvPr/>
        </p:nvSpPr>
        <p:spPr>
          <a:xfrm>
            <a:off x="7956550" y="2348880"/>
            <a:ext cx="1079946" cy="776709"/>
          </a:xfrm>
          <a:prstGeom prst="borderCallout1">
            <a:avLst>
              <a:gd name="adj1" fmla="val 18750"/>
              <a:gd name="adj2" fmla="val -8333"/>
              <a:gd name="adj3" fmla="val 101572"/>
              <a:gd name="adj4" fmla="val -106638"/>
            </a:avLst>
          </a:prstGeom>
          <a:solidFill>
            <a:srgbClr val="DDF8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u="sng" dirty="0" smtClean="0">
                <a:solidFill>
                  <a:srgbClr val="FF0000"/>
                </a:solidFill>
              </a:rPr>
              <a:t>係　 数</a:t>
            </a:r>
            <a:endParaRPr kumimoji="1" lang="en-US" altLang="ja-JP" sz="1100" b="1" u="sng" dirty="0" smtClean="0">
              <a:solidFill>
                <a:srgbClr val="FF0000"/>
              </a:solidFill>
            </a:endParaRPr>
          </a:p>
          <a:p>
            <a:pPr algn="ctr"/>
            <a:r>
              <a:rPr lang="ja-JP" altLang="en-US" sz="1100" b="1" dirty="0" smtClean="0">
                <a:solidFill>
                  <a:srgbClr val="FF0000"/>
                </a:solidFill>
              </a:rPr>
              <a:t>標準誤差</a:t>
            </a:r>
            <a:endParaRPr lang="en-US" altLang="ja-JP" sz="1100" b="1" dirty="0" smtClean="0">
              <a:solidFill>
                <a:srgbClr val="FF0000"/>
              </a:solidFill>
            </a:endParaRPr>
          </a:p>
          <a:p>
            <a:pPr algn="ctr"/>
            <a:r>
              <a:rPr lang="en-US" altLang="ja-JP" sz="1100" b="1" dirty="0">
                <a:solidFill>
                  <a:srgbClr val="FF6600"/>
                </a:solidFill>
              </a:rPr>
              <a:t>±</a:t>
            </a:r>
            <a:r>
              <a:rPr kumimoji="1" lang="ja-JP" altLang="en-US" sz="1100" b="1" dirty="0" smtClean="0">
                <a:solidFill>
                  <a:srgbClr val="FF6600"/>
                </a:solidFill>
              </a:rPr>
              <a:t>２</a:t>
            </a:r>
            <a:endParaRPr kumimoji="1" lang="en-US" altLang="ja-JP" sz="1100" b="1" dirty="0" smtClean="0">
              <a:solidFill>
                <a:srgbClr val="FF6600"/>
              </a:solidFill>
            </a:endParaRPr>
          </a:p>
          <a:p>
            <a:pPr algn="ctr"/>
            <a:r>
              <a:rPr kumimoji="1" lang="ja-JP" altLang="en-US" sz="1100" b="1" dirty="0" smtClean="0">
                <a:solidFill>
                  <a:srgbClr val="FF6600"/>
                </a:solidFill>
              </a:rPr>
              <a:t>超える</a:t>
            </a:r>
            <a:r>
              <a:rPr kumimoji="1" lang="ja-JP" altLang="en-US" sz="1100" b="1" dirty="0" smtClean="0">
                <a:solidFill>
                  <a:srgbClr val="FF6600"/>
                </a:solidFill>
              </a:rPr>
              <a:t>と良い</a:t>
            </a:r>
            <a:endParaRPr kumimoji="1" lang="ja-JP" altLang="en-US" sz="1100" b="1" dirty="0">
              <a:solidFill>
                <a:srgbClr val="FF6600"/>
              </a:solidFill>
            </a:endParaRPr>
          </a:p>
        </p:txBody>
      </p:sp>
      <p:sp>
        <p:nvSpPr>
          <p:cNvPr id="21" name="AutoShape 9"/>
          <p:cNvSpPr>
            <a:spLocks/>
          </p:cNvSpPr>
          <p:nvPr/>
        </p:nvSpPr>
        <p:spPr bwMode="auto">
          <a:xfrm>
            <a:off x="1631981" y="3500373"/>
            <a:ext cx="142875" cy="591304"/>
          </a:xfrm>
          <a:prstGeom prst="leftBrace">
            <a:avLst>
              <a:gd name="adj1" fmla="val 25185"/>
              <a:gd name="adj2" fmla="val 50000"/>
            </a:avLst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208852" y="3303444"/>
            <a:ext cx="400110" cy="86181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00" dirty="0" smtClean="0">
                <a:solidFill>
                  <a:schemeClr val="bg1"/>
                </a:solidFill>
              </a:rPr>
              <a:t>独立変数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334412" y="4283745"/>
            <a:ext cx="1656184" cy="2525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bg1"/>
                </a:solidFill>
              </a:rPr>
              <a:t>走行距離ｙ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77667"/>
      </p:ext>
    </p:extLst>
  </p:cSld>
  <p:clrMapOvr>
    <a:masterClrMapping/>
  </p:clrMapOvr>
</p:sld>
</file>

<file path=ppt/theme/theme1.xml><?xml version="1.0" encoding="utf-8"?>
<a:theme xmlns:a="http://schemas.openxmlformats.org/drawingml/2006/main" name="メトロポリタン">
  <a:themeElements>
    <a:clrScheme name="メトロポリタン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メトロポリタン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メトロポリタン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TC103457491[[fn=メトロポリタン]]</Template>
  <TotalTime>72</TotalTime>
  <Words>68</Words>
  <Application>Microsoft Office PowerPoint</Application>
  <PresentationFormat>ワイド画面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 Light</vt:lpstr>
      <vt:lpstr>メトロポリタン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jiu</dc:creator>
  <cp:lastModifiedBy>jiu</cp:lastModifiedBy>
  <cp:revision>3</cp:revision>
  <dcterms:created xsi:type="dcterms:W3CDTF">2014-12-22T02:36:01Z</dcterms:created>
  <dcterms:modified xsi:type="dcterms:W3CDTF">2014-12-22T03:48:30Z</dcterms:modified>
</cp:coreProperties>
</file>