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1601" r:id="rId2"/>
    <p:sldId id="1606" r:id="rId3"/>
    <p:sldId id="1602" r:id="rId4"/>
    <p:sldId id="1603" r:id="rId5"/>
    <p:sldId id="1604" r:id="rId6"/>
    <p:sldId id="1605" r:id="rId7"/>
    <p:sldId id="1600" r:id="rId8"/>
    <p:sldId id="1595" r:id="rId9"/>
    <p:sldId id="1596" r:id="rId10"/>
    <p:sldId id="1597" r:id="rId11"/>
    <p:sldId id="1598" r:id="rId12"/>
    <p:sldId id="1599" r:id="rId13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AR P新藝体U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FF0000"/>
    <a:srgbClr val="33CC33"/>
    <a:srgbClr val="CC0000"/>
    <a:srgbClr val="FFCCFF"/>
    <a:srgbClr val="FF99CC"/>
    <a:srgbClr val="00FF00"/>
    <a:srgbClr val="FF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97" d="100"/>
          <a:sy n="97" d="100"/>
        </p:scale>
        <p:origin x="-1046" y="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687" cy="49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322" y="0"/>
            <a:ext cx="2949686" cy="49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372"/>
            <a:ext cx="2949687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322" y="9440372"/>
            <a:ext cx="2949686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BBABE25-9021-4CCC-9966-50BDB93657C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9514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687" cy="49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322" y="0"/>
            <a:ext cx="2949686" cy="497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2" y="4720986"/>
            <a:ext cx="5445453" cy="4473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372"/>
            <a:ext cx="2949687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altLang="ja-JP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322" y="9440372"/>
            <a:ext cx="2949686" cy="497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3" tIns="46106" rIns="92213" bIns="4610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B82C02B-7813-4155-B15E-A9C68B2729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1186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2C02B-7813-4155-B15E-A9C68B27295B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572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tint val="48627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13721E9-F7D7-4FB5-9D9A-E83870ECCBC1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304800"/>
            <a:ext cx="9144000" cy="228600"/>
          </a:xfrm>
          <a:prstGeom prst="rect">
            <a:avLst/>
          </a:prstGeom>
          <a:gradFill rotWithShape="0">
            <a:gsLst>
              <a:gs pos="0">
                <a:srgbClr val="ECECEC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 rot="-5400000">
            <a:off x="1913732" y="218281"/>
            <a:ext cx="76200" cy="35988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 rot="-5400000">
            <a:off x="7095332" y="1896268"/>
            <a:ext cx="76200" cy="35988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8610600" y="2400300"/>
            <a:ext cx="76200" cy="20574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457200" y="1676400"/>
            <a:ext cx="76200" cy="2057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8C1F8-4C85-4229-A2D2-5D1926ED7B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748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96FB9-BA36-4ABA-8D84-C785401FD9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420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8352C-F126-48B9-A95B-98E9A16A0F2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940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213FC-57A0-407E-9F44-9E2606E53BC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655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26C1E-47B3-42FF-AD5A-3461E149E2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193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FE527-071F-4183-B642-22CD180271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749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49C7F-13B7-48E7-B24F-3CCD5625CAC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144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3C162-D349-4B07-8DA4-E21B341E2E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827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C706C-F329-44DA-9041-E73708020F5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671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B32C3-6C0F-42BA-A6D8-F65F91F415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77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tint val="48627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0"/>
            <a:ext cx="9144000" cy="3048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228600"/>
          </a:xfrm>
          <a:prstGeom prst="rect">
            <a:avLst/>
          </a:prstGeom>
          <a:gradFill rotWithShape="0">
            <a:gsLst>
              <a:gs pos="0">
                <a:srgbClr val="ECECEC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B8AC56-8986-4C54-93A9-020CC133D2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AR P新藝体U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u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²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Ø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1307396" y="1988840"/>
            <a:ext cx="64459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54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外資</a:t>
            </a:r>
            <a:r>
              <a:rPr kumimoji="1" lang="ja-JP" altLang="en-US" sz="54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系〇○事務所</a:t>
            </a:r>
            <a:r>
              <a:rPr kumimoji="1" lang="ja-JP" altLang="en-US" sz="54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の</a:t>
            </a:r>
            <a:endParaRPr kumimoji="1" lang="en-US" altLang="ja-JP" sz="5400" b="1" dirty="0" smtClean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ja-JP" altLang="en-US" sz="54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華麗</a:t>
            </a:r>
            <a:r>
              <a:rPr lang="ja-JP" altLang="en-US" sz="5400" b="1" dirty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なる</a:t>
            </a:r>
            <a:r>
              <a:rPr kumimoji="1" lang="ja-JP" altLang="en-US" sz="54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世界</a:t>
            </a:r>
            <a:endParaRPr kumimoji="1" lang="ja-JP" altLang="en-US" sz="54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548680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前半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24128" y="5085184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弁護士　○○　○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2090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1450865" y="620688"/>
            <a:ext cx="61590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「実力は掛け算で決まる！」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2793702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弁護士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40921" y="2779117"/>
            <a:ext cx="22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英語力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0192" y="2736726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営業力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163228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</a:t>
            </a:r>
            <a:r>
              <a:rPr lang="en-US" altLang="ja-JP" sz="3600" dirty="0" smtClean="0"/>
              <a:t>/</a:t>
            </a:r>
            <a:r>
              <a:rPr lang="en-US" sz="3600" dirty="0" smtClean="0"/>
              <a:t>34,000</a:t>
            </a:r>
            <a:r>
              <a:rPr lang="ja-JP" altLang="en-US" sz="3600" dirty="0" smtClean="0"/>
              <a:t>人</a:t>
            </a:r>
            <a:endParaRPr lang="en-GB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2134597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 smtClean="0">
                <a:solidFill>
                  <a:srgbClr val="FF0000"/>
                </a:solidFill>
              </a:rPr>
              <a:t>難しい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3755941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1/100</a:t>
            </a:r>
            <a:r>
              <a:rPr lang="ja-JP" altLang="en-US" sz="3600" dirty="0" smtClean="0"/>
              <a:t>人</a:t>
            </a:r>
            <a:endParaRPr lang="en-GB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463972" y="3755941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1/100</a:t>
            </a:r>
            <a:r>
              <a:rPr lang="ja-JP" altLang="en-US" sz="3600" dirty="0" smtClean="0"/>
              <a:t>人</a:t>
            </a:r>
            <a:endParaRPr lang="en-GB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3607507" y="3755940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1/100</a:t>
            </a:r>
            <a:r>
              <a:rPr lang="ja-JP" altLang="en-US" sz="3600" dirty="0" smtClean="0"/>
              <a:t>人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4332005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0000FF"/>
                </a:solidFill>
              </a:rPr>
              <a:t>頑張ればなれる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8184" y="4332005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0000FF"/>
                </a:solidFill>
              </a:rPr>
              <a:t>頑張ればなれる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1880" y="4332005"/>
            <a:ext cx="2500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solidFill>
                  <a:srgbClr val="0000FF"/>
                </a:solidFill>
              </a:rPr>
              <a:t>頑張ればなれる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39320" y="3645024"/>
            <a:ext cx="680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 smtClean="0">
                <a:solidFill>
                  <a:srgbClr val="FF0000"/>
                </a:solidFill>
              </a:rPr>
              <a:t>×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52120" y="3683933"/>
            <a:ext cx="680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 smtClean="0">
                <a:solidFill>
                  <a:srgbClr val="FF0000"/>
                </a:solidFill>
              </a:rPr>
              <a:t>×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9840" y="4941168"/>
            <a:ext cx="7076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 smtClean="0">
                <a:solidFill>
                  <a:srgbClr val="000000"/>
                </a:solidFill>
              </a:rPr>
              <a:t>＝１／１，０００，０００人</a:t>
            </a:r>
            <a:endParaRPr lang="en-US" altLang="ja-JP" sz="3600" dirty="0" smtClean="0">
              <a:solidFill>
                <a:srgbClr val="000000"/>
              </a:solidFill>
            </a:endParaRPr>
          </a:p>
          <a:p>
            <a:pPr algn="ctr"/>
            <a:r>
              <a:rPr lang="ja-JP" altLang="en-US" sz="3600" dirty="0" smtClean="0">
                <a:solidFill>
                  <a:srgbClr val="000000"/>
                </a:solidFill>
              </a:rPr>
              <a:t>の存在になれる！</a:t>
            </a:r>
            <a:endParaRPr lang="en-GB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7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552" y="914817"/>
            <a:ext cx="1905000" cy="1885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96952"/>
            <a:ext cx="1699953" cy="339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1232053" y="560874"/>
            <a:ext cx="6596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今日</a:t>
            </a:r>
            <a:r>
              <a:rPr lang="ja-JP" altLang="en-US" sz="4000" b="1" dirty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、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覚えて帰って欲しいこと</a:t>
            </a:r>
            <a:endParaRPr kumimoji="1" lang="en-US" altLang="ja-JP" sz="4000" b="1" dirty="0" smtClean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3143870"/>
            <a:ext cx="547260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例）　英語、英語以外の言葉</a:t>
            </a:r>
            <a:endParaRPr lang="en-US" altLang="ja-JP" sz="3200" dirty="0" smtClean="0"/>
          </a:p>
          <a:p>
            <a:r>
              <a:rPr lang="ja-JP" altLang="en-US" sz="3200" dirty="0" smtClean="0"/>
              <a:t>会計、プログラミング、法律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203848" y="4869160"/>
            <a:ext cx="5472608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例）　経営、営業力、プレゼン</a:t>
            </a:r>
            <a:endParaRPr lang="en-US" altLang="ja-JP" sz="3200" dirty="0" smtClean="0"/>
          </a:p>
          <a:p>
            <a:r>
              <a:rPr lang="ja-JP" altLang="en-US" sz="3200" dirty="0" smtClean="0"/>
              <a:t>マーケティング、プロマネ</a:t>
            </a:r>
            <a:endParaRPr lang="en-US" altLang="ja-JP" sz="3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748952" y="2567806"/>
            <a:ext cx="52629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学生のうちに学べるもの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35787" y="4293096"/>
            <a:ext cx="57246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社会に出てから学べるもの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1" y="1412776"/>
            <a:ext cx="74872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u="sng" dirty="0" smtClean="0">
                <a:solidFill>
                  <a:srgbClr val="0000FF"/>
                </a:solidFill>
              </a:rPr>
              <a:t>「三本の矢」があれば、</a:t>
            </a:r>
            <a:endParaRPr lang="en-US" altLang="ja-JP" sz="3200" b="1" u="sng" dirty="0" smtClean="0">
              <a:solidFill>
                <a:srgbClr val="0000FF"/>
              </a:solidFill>
            </a:endParaRPr>
          </a:p>
          <a:p>
            <a:r>
              <a:rPr lang="ja-JP" altLang="en-US" sz="3200" b="1" u="sng" dirty="0" smtClean="0">
                <a:solidFill>
                  <a:srgbClr val="0000FF"/>
                </a:solidFill>
              </a:rPr>
              <a:t>あなたの価値は跳ね上がります！</a:t>
            </a:r>
            <a:endParaRPr lang="en-GB" sz="32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9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 animBg="1"/>
      <p:bldP spid="6" grpId="0" animBg="1"/>
      <p:bldP spid="5" grpId="0"/>
      <p:bldP spid="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96952"/>
            <a:ext cx="1699953" cy="339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6050" y="2996952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/>
              <a:t>質問などあれば、</a:t>
            </a:r>
            <a:endParaRPr lang="en-US" altLang="ja-JP" sz="3600" dirty="0" smtClean="0"/>
          </a:p>
          <a:p>
            <a:r>
              <a:rPr lang="ja-JP" altLang="en-US" sz="3600" dirty="0" smtClean="0"/>
              <a:t>遠慮なく声かけてくださいね。</a:t>
            </a:r>
            <a:endParaRPr lang="en-GB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040052" y="5158933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/>
              <a:t>弁護士　</a:t>
            </a:r>
            <a:r>
              <a:rPr lang="ja-JP" altLang="en-US" sz="3600" dirty="0" smtClean="0"/>
              <a:t>○</a:t>
            </a:r>
            <a:r>
              <a:rPr lang="ja-JP" altLang="en-US" sz="3600" dirty="0"/>
              <a:t>○</a:t>
            </a:r>
            <a:r>
              <a:rPr lang="ja-JP" altLang="en-US" sz="3600" dirty="0" smtClean="0"/>
              <a:t> ○</a:t>
            </a:r>
            <a:endParaRPr lang="en-GB" sz="3600" dirty="0"/>
          </a:p>
        </p:txBody>
      </p:sp>
      <p:sp>
        <p:nvSpPr>
          <p:cNvPr id="11" name="テキスト ボックス 9"/>
          <p:cNvSpPr txBox="1"/>
          <p:nvPr/>
        </p:nvSpPr>
        <p:spPr>
          <a:xfrm>
            <a:off x="3412134" y="135296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おしまい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055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764704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今日は、学生の皆さんに、社会人になってからとても役立つことを</a:t>
            </a:r>
            <a:r>
              <a:rPr lang="ja-JP" altLang="en-US" sz="3200" b="1" u="sng" dirty="0" smtClean="0"/>
              <a:t>１つだけ</a:t>
            </a:r>
            <a:r>
              <a:rPr lang="ja-JP" altLang="en-US" sz="3200" dirty="0" smtClean="0"/>
              <a:t>教えます。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76785" y="1949931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これを知ってるかどうかで、</a:t>
            </a:r>
            <a:r>
              <a:rPr lang="ja-JP" altLang="en-US" sz="3200" b="1" u="sng" dirty="0" smtClean="0"/>
              <a:t>１０年後の年収が５倍</a:t>
            </a:r>
            <a:r>
              <a:rPr lang="ja-JP" altLang="en-US" sz="3200" dirty="0" smtClean="0"/>
              <a:t>くらい差がつきます。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615407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学生の皆さん、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755576" y="4377878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先ほどのイマイチな弁護士のトークは忘れて、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5199583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私の話は覚えて帰ってくださいね。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4887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3458670" y="635963"/>
            <a:ext cx="22365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自己紹介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2564904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dirty="0" smtClean="0"/>
              <a:t>Allen &amp; Overy(</a:t>
            </a:r>
            <a:r>
              <a:rPr lang="ja-JP" altLang="en-US" dirty="0" smtClean="0"/>
              <a:t>英国</a:t>
            </a:r>
            <a:r>
              <a:rPr lang="en-US" altLang="ja-JP" dirty="0" smtClean="0"/>
              <a:t>4</a:t>
            </a:r>
            <a:r>
              <a:rPr lang="ja-JP" altLang="en-US" dirty="0" smtClean="0"/>
              <a:t>大事務所の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</a:t>
            </a:r>
            <a:r>
              <a:rPr lang="en-US" altLang="ja-JP" dirty="0" smtClean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295148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dirty="0" smtClean="0"/>
              <a:t>東京オフィスは六本木ヒルズ</a:t>
            </a:r>
            <a:r>
              <a:rPr lang="en-US" altLang="ja-JP" dirty="0" smtClean="0"/>
              <a:t>38</a:t>
            </a:r>
            <a:r>
              <a:rPr lang="ja-JP" altLang="en-US" dirty="0" smtClean="0"/>
              <a:t>階</a:t>
            </a:r>
            <a:endParaRPr lang="en-US" altLang="ja-JP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67544" y="3785959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dirty="0" smtClean="0"/>
              <a:t>仕事の</a:t>
            </a:r>
            <a:r>
              <a:rPr lang="en-US" altLang="ja-JP" dirty="0" smtClean="0"/>
              <a:t>9</a:t>
            </a:r>
            <a:r>
              <a:rPr lang="ja-JP" altLang="en-US" dirty="0" smtClean="0"/>
              <a:t>割は英語</a:t>
            </a:r>
            <a:endParaRPr lang="en-US" altLang="ja-JP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60537"/>
            <a:ext cx="2929485" cy="438874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7544" y="2132856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dirty="0" smtClean="0"/>
              <a:t>元サラリーマン、現日本法弁護士</a:t>
            </a:r>
            <a:endParaRPr lang="en-US" altLang="ja-JP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733674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dirty="0" smtClean="0"/>
              <a:t>名古屋市出身</a:t>
            </a:r>
            <a:endParaRPr lang="en-US" altLang="ja-JP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67544" y="3386609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dirty="0" smtClean="0"/>
              <a:t>メイン業務はクロスボーダー</a:t>
            </a:r>
            <a:r>
              <a:rPr lang="en-US" altLang="ja-JP" dirty="0" smtClean="0"/>
              <a:t>M&amp;A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7544" y="4178697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dirty="0" smtClean="0"/>
              <a:t>2013</a:t>
            </a:r>
            <a:r>
              <a:rPr lang="ja-JP" altLang="en-US" dirty="0" smtClean="0"/>
              <a:t>年の世界最大ディール</a:t>
            </a:r>
            <a:r>
              <a:rPr lang="ja-JP" altLang="en-US" dirty="0"/>
              <a:t>（</a:t>
            </a:r>
            <a:r>
              <a:rPr lang="en-US" altLang="ja-JP" dirty="0"/>
              <a:t>2</a:t>
            </a:r>
            <a:r>
              <a:rPr lang="ja-JP" altLang="en-US" dirty="0"/>
              <a:t>兆円超</a:t>
            </a:r>
            <a:r>
              <a:rPr lang="en-US" altLang="ja-JP" dirty="0"/>
              <a:t>)</a:t>
            </a:r>
            <a:r>
              <a:rPr lang="ja-JP" altLang="en-US" dirty="0" smtClean="0"/>
              <a:t>の日本法を担当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60533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9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1331640" y="560874"/>
            <a:ext cx="6546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クロスボーダー</a:t>
            </a:r>
            <a:r>
              <a:rPr kumimoji="1" lang="en-US" altLang="ja-JP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M&amp;A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の世界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60374"/>
            <a:ext cx="6735752" cy="42098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03216" y="1641574"/>
            <a:ext cx="493756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インバウンド</a:t>
            </a:r>
            <a:r>
              <a:rPr lang="en-US" altLang="ja-JP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M&amp;A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29439" y="4725144"/>
            <a:ext cx="54345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アウトバウンド</a:t>
            </a:r>
            <a:r>
              <a:rPr lang="en-US" altLang="ja-JP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M&amp;A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1560" y="2649686"/>
            <a:ext cx="54457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デューディリジェンス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03007" y="3587620"/>
            <a:ext cx="487344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M&amp;A</a:t>
            </a:r>
            <a:r>
              <a:rPr lang="ja-JP" alt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ファイナンス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33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9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168251" y="635963"/>
            <a:ext cx="48173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サラリーマンとの違い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4" y="2844225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3600" dirty="0" smtClean="0"/>
              <a:t>責任の重さ</a:t>
            </a:r>
            <a:endParaRPr lang="en-US" altLang="ja-JP" sz="36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67543" y="1988840"/>
            <a:ext cx="3510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3600" dirty="0" smtClean="0"/>
              <a:t>商品は自分</a:t>
            </a:r>
            <a:endParaRPr lang="en-US" altLang="ja-JP" sz="3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504" y="2132856"/>
            <a:ext cx="4800533" cy="3600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67544" y="3717032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3600" dirty="0" smtClean="0"/>
              <a:t>超実力主義</a:t>
            </a:r>
            <a:endParaRPr lang="en-US" altLang="ja-JP" sz="3600" dirty="0" smtClean="0"/>
          </a:p>
        </p:txBody>
      </p:sp>
    </p:spTree>
    <p:extLst>
      <p:ext uri="{BB962C8B-B14F-4D97-AF65-F5344CB8AC3E}">
        <p14:creationId xmlns:p14="http://schemas.microsoft.com/office/powerpoint/2010/main" val="225174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761617" y="548680"/>
            <a:ext cx="76306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これからは</a:t>
            </a:r>
            <a:r>
              <a:rPr kumimoji="1" lang="ja-JP" altLang="en-US" sz="4000" b="1" u="sng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実力主義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の時代です！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1617" y="2602647"/>
            <a:ext cx="74827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普通の営業マンだった私は、ある</a:t>
            </a:r>
            <a:r>
              <a:rPr lang="ja-JP" altLang="en-US" sz="3200" u="sng" dirty="0" smtClean="0"/>
              <a:t>たった１つのこと</a:t>
            </a:r>
            <a:r>
              <a:rPr lang="ja-JP" altLang="en-US" sz="3200" dirty="0" smtClean="0"/>
              <a:t>に気づいたことから、</a:t>
            </a:r>
            <a:r>
              <a:rPr lang="ja-JP" altLang="en-US" sz="3200" u="sng" dirty="0" smtClean="0"/>
              <a:t>社会人としての実力</a:t>
            </a:r>
            <a:r>
              <a:rPr lang="ja-JP" altLang="en-US" sz="3200" dirty="0" smtClean="0"/>
              <a:t>を伸ばし、世界一の規模の</a:t>
            </a:r>
            <a:r>
              <a:rPr lang="en-US" altLang="ja-JP" sz="3200" dirty="0" smtClean="0"/>
              <a:t>M&amp;A</a:t>
            </a:r>
            <a:r>
              <a:rPr lang="ja-JP" altLang="en-US" sz="3200" dirty="0" smtClean="0"/>
              <a:t>ディールを任される弁護士になりました。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61617" y="1412776"/>
            <a:ext cx="74827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いい会社に就職すればゴール！という時代は終わりました。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1617" y="5013176"/>
            <a:ext cx="7194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その</a:t>
            </a:r>
            <a:r>
              <a:rPr lang="ja-JP" altLang="en-US" sz="3200" u="sng" dirty="0" smtClean="0"/>
              <a:t>たった一つのこと</a:t>
            </a:r>
            <a:r>
              <a:rPr lang="ja-JP" altLang="en-US" sz="3200" dirty="0" smtClean="0"/>
              <a:t>とは・・・・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177880" y="5013176"/>
            <a:ext cx="2642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solidFill>
                  <a:srgbClr val="FF0000"/>
                </a:solidFill>
              </a:rPr>
              <a:t>（後半に続く）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67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998013" y="1988840"/>
            <a:ext cx="70647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実力のある社会人になるために</a:t>
            </a:r>
            <a:endParaRPr lang="en-US" altLang="ja-JP" sz="4000" b="1" dirty="0" smtClean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今から知って</a:t>
            </a:r>
            <a:r>
              <a:rPr kumimoji="1" lang="ja-JP" altLang="en-US" sz="4000" b="1" dirty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おく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べき</a:t>
            </a:r>
            <a:endParaRPr kumimoji="1" lang="en-US" altLang="ja-JP" sz="4000" b="1" dirty="0" smtClean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たった１つの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こと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548680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後半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724128" y="5085184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弁護士　</a:t>
            </a:r>
            <a:r>
              <a:rPr lang="ja-JP" altLang="en-US" sz="3200" dirty="0"/>
              <a:t>○</a:t>
            </a:r>
            <a:r>
              <a:rPr lang="ja-JP" altLang="en-US" sz="3200" dirty="0" smtClean="0"/>
              <a:t>○　○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736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97" y="2996952"/>
            <a:ext cx="1699953" cy="339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1103813" y="1268760"/>
            <a:ext cx="68531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「</a:t>
            </a:r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実力のある社会人とは？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」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15816" y="3636313"/>
            <a:ext cx="583264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答え：他に代わりがいない人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1779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97" y="2996952"/>
            <a:ext cx="1699953" cy="339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590852" y="1268760"/>
            <a:ext cx="7879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「他に代わりがいない</a:t>
            </a:r>
            <a:r>
              <a:rPr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人とは？</a:t>
            </a:r>
            <a:r>
              <a:rPr kumimoji="1" lang="ja-JP" altLang="en-US" sz="4000" b="1" dirty="0" smtClean="0">
                <a:ln w="18000">
                  <a:solidFill>
                    <a:srgbClr val="0000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」</a:t>
            </a:r>
            <a:endParaRPr kumimoji="1" lang="ja-JP" altLang="en-US" sz="4000" b="1" dirty="0">
              <a:ln w="18000">
                <a:solidFill>
                  <a:srgbClr val="0000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3808" y="2708920"/>
            <a:ext cx="583264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答え１：ナンバーワンの人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3356992"/>
            <a:ext cx="583264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答え２：オンリーワンの人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028729" y="4696905"/>
            <a:ext cx="579517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⇒簡単になれるのはどっち？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852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シンプル039">
  <a:themeElements>
    <a:clrScheme name="シンプル039 8">
      <a:dk1>
        <a:srgbClr val="4D4D4D"/>
      </a:dk1>
      <a:lt1>
        <a:srgbClr val="FFFFFF"/>
      </a:lt1>
      <a:dk2>
        <a:srgbClr val="006600"/>
      </a:dk2>
      <a:lt2>
        <a:srgbClr val="FFFFCC"/>
      </a:lt2>
      <a:accent1>
        <a:srgbClr val="CCFF99"/>
      </a:accent1>
      <a:accent2>
        <a:srgbClr val="006600"/>
      </a:accent2>
      <a:accent3>
        <a:srgbClr val="FFFFFF"/>
      </a:accent3>
      <a:accent4>
        <a:srgbClr val="404040"/>
      </a:accent4>
      <a:accent5>
        <a:srgbClr val="E2FFCA"/>
      </a:accent5>
      <a:accent6>
        <a:srgbClr val="005C00"/>
      </a:accent6>
      <a:hlink>
        <a:srgbClr val="99CC00"/>
      </a:hlink>
      <a:folHlink>
        <a:srgbClr val="B2B2B2"/>
      </a:folHlink>
    </a:clrScheme>
    <a:fontScheme name="シンプル039">
      <a:majorFont>
        <a:latin typeface="Times New Roman"/>
        <a:ea typeface="AR P新藝体U"/>
        <a:cs typeface=""/>
      </a:majorFont>
      <a:minorFont>
        <a:latin typeface="Times New Roman"/>
        <a:ea typeface="AR P新藝体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シンプル039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シンプル039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シンプル039 8">
        <a:dk1>
          <a:srgbClr val="4D4D4D"/>
        </a:dk1>
        <a:lt1>
          <a:srgbClr val="FFFFFF"/>
        </a:lt1>
        <a:dk2>
          <a:srgbClr val="006600"/>
        </a:dk2>
        <a:lt2>
          <a:srgbClr val="FFFFCC"/>
        </a:lt2>
        <a:accent1>
          <a:srgbClr val="CCFF99"/>
        </a:accent1>
        <a:accent2>
          <a:srgbClr val="006600"/>
        </a:accent2>
        <a:accent3>
          <a:srgbClr val="FFFFFF"/>
        </a:accent3>
        <a:accent4>
          <a:srgbClr val="404040"/>
        </a:accent4>
        <a:accent5>
          <a:srgbClr val="E2FFCA"/>
        </a:accent5>
        <a:accent6>
          <a:srgbClr val="005C00"/>
        </a:accent6>
        <a:hlink>
          <a:srgbClr val="99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18848</TotalTime>
  <Words>382</Words>
  <Application>Microsoft Office PowerPoint</Application>
  <PresentationFormat>画面に合わせる (4:3)</PresentationFormat>
  <Paragraphs>83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シンプル039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Tetsuo</dc:creator>
  <cp:lastModifiedBy>calpis</cp:lastModifiedBy>
  <cp:revision>4143</cp:revision>
  <cp:lastPrinted>2013-12-11T10:32:21Z</cp:lastPrinted>
  <dcterms:created xsi:type="dcterms:W3CDTF">2004-07-18T09:13:19Z</dcterms:created>
  <dcterms:modified xsi:type="dcterms:W3CDTF">2015-01-29T14:28:37Z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Pedigree">
    <vt:lpwstr>OSAX</vt:lpwstr>
  </property>
  <property fmtid="{D5CDD505-2E9C-101B-9397-08002B2CF9AE}" pid="3" name="Client">
    <vt:lpwstr/>
  </property>
  <property fmtid="{D5CDD505-2E9C-101B-9397-08002B2CF9AE}" pid="4" name="Matter">
    <vt:lpwstr/>
  </property>
  <property fmtid="{D5CDD505-2E9C-101B-9397-08002B2CF9AE}" pid="5" name="cpClientMatter">
    <vt:lpwstr/>
  </property>
  <property fmtid="{D5CDD505-2E9C-101B-9397-08002B2CF9AE}" pid="6" name="cpDocRef">
    <vt:lpwstr>12122013.pptx</vt:lpwstr>
  </property>
  <property fmtid="{D5CDD505-2E9C-101B-9397-08002B2CF9AE}" pid="7" name="cpCombinedRef">
    <vt:lpwstr>12122013.pptx</vt:lpwstr>
  </property>
</Properties>
</file>