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58" r:id="rId3"/>
    <p:sldId id="256" r:id="rId4"/>
    <p:sldId id="267" r:id="rId5"/>
    <p:sldId id="266" r:id="rId6"/>
    <p:sldId id="265" r:id="rId7"/>
    <p:sldId id="259" r:id="rId8"/>
    <p:sldId id="261" r:id="rId9"/>
    <p:sldId id="260" r:id="rId10"/>
    <p:sldId id="264" r:id="rId11"/>
    <p:sldId id="262" r:id="rId1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66"/>
    <a:srgbClr val="3333FF"/>
    <a:srgbClr val="EF8B11"/>
    <a:srgbClr val="FF00FF"/>
    <a:srgbClr val="FFFF00"/>
    <a:srgbClr val="CC6600"/>
    <a:srgbClr val="FF99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11" autoAdjust="0"/>
  </p:normalViewPr>
  <p:slideViewPr>
    <p:cSldViewPr>
      <p:cViewPr varScale="1">
        <p:scale>
          <a:sx n="51" d="100"/>
          <a:sy n="51" d="100"/>
        </p:scale>
        <p:origin x="-840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6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4.9701789264413529E-2"/>
          <c:y val="3.9923954372623568E-2"/>
          <c:w val="0.73061630218687879"/>
          <c:h val="0.84410646387832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東京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春</c:v>
                </c:pt>
                <c:pt idx="1">
                  <c:v>夏</c:v>
                </c:pt>
                <c:pt idx="2">
                  <c:v>秋</c:v>
                </c:pt>
                <c:pt idx="3">
                  <c:v>冬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90</c:v>
                </c:pt>
                <c:pt idx="3">
                  <c:v>20.399999999999999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ロンドン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春</c:v>
                </c:pt>
                <c:pt idx="1">
                  <c:v>夏</c:v>
                </c:pt>
                <c:pt idx="2">
                  <c:v>秋</c:v>
                </c:pt>
                <c:pt idx="3">
                  <c:v>冬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ニューヨーク</c:v>
                </c:pt>
              </c:strCache>
            </c:strRef>
          </c:tx>
          <c:spPr>
            <a:solidFill>
              <a:schemeClr val="hlink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春</c:v>
                </c:pt>
                <c:pt idx="1">
                  <c:v>夏</c:v>
                </c:pt>
                <c:pt idx="2">
                  <c:v>秋</c:v>
                </c:pt>
                <c:pt idx="3">
                  <c:v>冬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83249920"/>
        <c:axId val="183264000"/>
        <c:axId val="0"/>
      </c:bar3DChart>
      <c:catAx>
        <c:axId val="18324992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low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ＭＳ Ｐゴシック"/>
                <a:ea typeface="ＭＳ Ｐゴシック"/>
                <a:cs typeface="ＭＳ Ｐゴシック"/>
              </a:defRPr>
            </a:pPr>
            <a:endParaRPr lang="ja-JP"/>
          </a:p>
        </c:txPr>
        <c:crossAx val="183264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3264000"/>
        <c:scaling>
          <c:orientation val="minMax"/>
        </c:scaling>
        <c:delete val="0"/>
        <c:axPos val="l"/>
        <c:majorGridlines>
          <c:spPr>
            <a:ln w="3175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in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ＭＳ Ｐゴシック"/>
                <a:ea typeface="ＭＳ Ｐゴシック"/>
                <a:cs typeface="ＭＳ Ｐゴシック"/>
              </a:defRPr>
            </a:pPr>
            <a:endParaRPr lang="ja-JP"/>
          </a:p>
        </c:txPr>
        <c:crossAx val="18324992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932405566600399"/>
          <c:y val="0.39163498098859312"/>
          <c:w val="0.20278330019880716"/>
          <c:h val="0.21863117870722432"/>
        </c:manualLayout>
      </c:layout>
      <c:overlay val="0"/>
      <c:spPr>
        <a:noFill/>
        <a:ln w="3175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ＭＳ Ｐゴシック"/>
              <a:ea typeface="ＭＳ Ｐゴシック"/>
              <a:cs typeface="ＭＳ Ｐゴシック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 b="1" i="0" u="none" strike="noStrike" baseline="0">
          <a:solidFill>
            <a:schemeClr val="tx1"/>
          </a:solidFill>
          <a:latin typeface="ＭＳ Ｐゴシック"/>
          <a:ea typeface="ＭＳ Ｐゴシック"/>
          <a:cs typeface="ＭＳ Ｐゴシック"/>
        </a:defRPr>
      </a:pPr>
      <a:endParaRPr lang="ja-JP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52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288065843621401"/>
          <c:y val="5.1330798479087447E-2"/>
          <c:w val="0.60288065843621408"/>
          <c:h val="0.8384030418250948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東京</c:v>
                </c:pt>
              </c:strCache>
            </c:strRef>
          </c:tx>
          <c:spPr>
            <a:solidFill>
              <a:schemeClr val="accent1"/>
            </a:solidFill>
            <a:ln w="1269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 月</c:v>
                </c:pt>
                <c:pt idx="1">
                  <c:v>2 月</c:v>
                </c:pt>
                <c:pt idx="2">
                  <c:v>3 月</c:v>
                </c:pt>
                <c:pt idx="3">
                  <c:v>4 月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90</c:v>
                </c:pt>
                <c:pt idx="3">
                  <c:v>20.399999999999999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ニューヨーク</c:v>
                </c:pt>
              </c:strCache>
            </c:strRef>
          </c:tx>
          <c:spPr>
            <a:solidFill>
              <a:schemeClr val="accent2"/>
            </a:solidFill>
            <a:ln w="1269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 月</c:v>
                </c:pt>
                <c:pt idx="1">
                  <c:v>2 月</c:v>
                </c:pt>
                <c:pt idx="2">
                  <c:v>3 月</c:v>
                </c:pt>
                <c:pt idx="3">
                  <c:v>4 月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パリ</c:v>
                </c:pt>
              </c:strCache>
            </c:strRef>
          </c:tx>
          <c:spPr>
            <a:solidFill>
              <a:schemeClr val="hlink"/>
            </a:solidFill>
            <a:ln w="1269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 月</c:v>
                </c:pt>
                <c:pt idx="1">
                  <c:v>2 月</c:v>
                </c:pt>
                <c:pt idx="2">
                  <c:v>3 月</c:v>
                </c:pt>
                <c:pt idx="3">
                  <c:v>4 月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83781632"/>
        <c:axId val="183783424"/>
        <c:axId val="0"/>
      </c:bar3DChart>
      <c:catAx>
        <c:axId val="18378163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low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75" b="1" i="0" u="none" strike="noStrike" baseline="0">
                <a:solidFill>
                  <a:schemeClr val="tx1"/>
                </a:solidFill>
                <a:latin typeface="ＭＳ Ｐゴシック"/>
                <a:ea typeface="ＭＳ Ｐゴシック"/>
                <a:cs typeface="ＭＳ Ｐゴシック"/>
              </a:defRPr>
            </a:pPr>
            <a:endParaRPr lang="ja-JP"/>
          </a:p>
        </c:txPr>
        <c:crossAx val="1837834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3783424"/>
        <c:scaling>
          <c:orientation val="minMax"/>
        </c:scaling>
        <c:delete val="0"/>
        <c:axPos val="l"/>
        <c:majorGridlines>
          <c:spPr>
            <a:ln w="3175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in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75" b="1" i="0" u="none" strike="noStrike" baseline="0">
                <a:solidFill>
                  <a:schemeClr val="tx1"/>
                </a:solidFill>
                <a:latin typeface="ＭＳ Ｐゴシック"/>
                <a:ea typeface="ＭＳ Ｐゴシック"/>
                <a:cs typeface="ＭＳ Ｐゴシック"/>
              </a:defRPr>
            </a:pPr>
            <a:endParaRPr lang="ja-JP"/>
          </a:p>
        </c:txPr>
        <c:crossAx val="183781632"/>
        <c:crosses val="autoZero"/>
        <c:crossBetween val="between"/>
      </c:valAx>
      <c:spPr>
        <a:noFill/>
        <a:ln w="25397">
          <a:noFill/>
        </a:ln>
      </c:spPr>
    </c:plotArea>
    <c:legend>
      <c:legendPos val="r"/>
      <c:layout>
        <c:manualLayout>
          <c:xMode val="edge"/>
          <c:yMode val="edge"/>
          <c:x val="0.73251028806584384"/>
          <c:y val="0.29657794676806082"/>
          <c:w val="0.2592592592592593"/>
          <c:h val="0.40684410646387831"/>
        </c:manualLayout>
      </c:layout>
      <c:overlay val="0"/>
      <c:spPr>
        <a:noFill/>
        <a:ln w="3175">
          <a:solidFill>
            <a:schemeClr val="tx1"/>
          </a:solidFill>
          <a:prstDash val="solid"/>
        </a:ln>
      </c:spPr>
      <c:txPr>
        <a:bodyPr/>
        <a:lstStyle/>
        <a:p>
          <a:pPr>
            <a:defRPr sz="1630" b="1" i="0" u="none" strike="noStrike" baseline="0">
              <a:solidFill>
                <a:schemeClr val="tx1"/>
              </a:solidFill>
              <a:latin typeface="ＭＳ Ｐゴシック"/>
              <a:ea typeface="ＭＳ Ｐゴシック"/>
              <a:cs typeface="ＭＳ Ｐゴシック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75" b="1" i="0" u="none" strike="noStrike" baseline="0">
          <a:solidFill>
            <a:schemeClr val="tx1"/>
          </a:solidFill>
          <a:latin typeface="ＭＳ Ｐゴシック"/>
          <a:ea typeface="ＭＳ Ｐゴシック"/>
          <a:cs typeface="ＭＳ Ｐゴシック"/>
        </a:defRPr>
      </a:pPr>
      <a:endParaRPr lang="ja-JP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921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922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922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922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922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22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22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92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 altLang="en-US" noProof="0" smtClean="0"/>
              <a:t>マスタ タイトルの書式設定</a:t>
            </a:r>
          </a:p>
        </p:txBody>
      </p:sp>
      <p:sp>
        <p:nvSpPr>
          <p:cNvPr id="922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ja-JP" altLang="en-US" noProof="0" smtClean="0"/>
              <a:t>マスタ サブタイトルの書式設定</a:t>
            </a:r>
          </a:p>
        </p:txBody>
      </p:sp>
      <p:sp>
        <p:nvSpPr>
          <p:cNvPr id="923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923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923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CC7D44E-3C1A-4D83-91B8-3A5DD616702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7170B-D227-49AF-A938-58C4E487CB5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01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C3AE9D-E47A-42A7-99B5-B315318B0ED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5693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グラフ プレースホルダー 2"/>
          <p:cNvSpPr>
            <a:spLocks noGrp="1"/>
          </p:cNvSpPr>
          <p:nvPr>
            <p:ph type="chart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A8F6E32-99ED-4C41-A005-5E9855957AE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55968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タイトル、テキスト、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グラフ プレースホルダー 3"/>
          <p:cNvSpPr>
            <a:spLocks noGrp="1"/>
          </p:cNvSpPr>
          <p:nvPr>
            <p:ph type="ch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4A8A92A-1411-4120-B4E3-5E1A42894C0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0374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38E2E6B-D200-47EE-990F-6F5AA953D5D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13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1A66F-7268-4FB9-AF5B-E2F9F4CAA70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1083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EBD0A-1327-4375-857D-907B3CF4E03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404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E3980-7C3E-4B55-9F22-F5EEB7DBAA6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4346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CDDDF-888C-402B-BA73-9B920363654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84896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EDCDA6-C362-4088-AA6E-FDBF27B0D6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4600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214109-7FB4-4F64-8DB2-D38CA2AB2F4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04376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F64F9-9C99-4D36-8F72-101D7B0E689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1864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3EE972-FB16-434F-958F-04600FBD624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4404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50000">
              <a:srgbClr val="66FFFF"/>
            </a:gs>
            <a:gs pos="100000">
              <a:schemeClr val="folHlink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820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endParaRPr lang="en-US" altLang="ja-JP"/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endParaRPr lang="en-US" altLang="ja-JP"/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5AAB87C7-B383-4367-BD24-1B8B8DC272C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ahoo.co.jp/" TargetMode="Externa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file:///A:\&#12450;&#12531;&#12488;&#12524;&#12496;&#12531;&#12463;&#12398;&#36001;&#21209;&#22577;&#21578;.ppt#-1,1,&#12849;&#12450;&#12531;&#12488;&#12524;&#12496;&#12531;&#12463;&#12395;&#38306;&#12377;&#12427; &#36001;&#21209;&#22577;&#21578;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/>
              <a:t>プレゼンテーション（発表）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ja-JP"/>
          </a:p>
          <a:p>
            <a:r>
              <a:rPr lang="en-US" altLang="ja-JP">
                <a:solidFill>
                  <a:srgbClr val="FF5050"/>
                </a:solidFill>
              </a:rPr>
              <a:t>POWER</a:t>
            </a:r>
            <a:r>
              <a:rPr lang="ja-JP" altLang="en-US">
                <a:solidFill>
                  <a:srgbClr val="FF5050"/>
                </a:solidFill>
              </a:rPr>
              <a:t>　</a:t>
            </a:r>
            <a:r>
              <a:rPr lang="en-US" altLang="ja-JP">
                <a:solidFill>
                  <a:srgbClr val="FF5050"/>
                </a:solidFill>
              </a:rPr>
              <a:t>POINT</a:t>
            </a:r>
            <a:r>
              <a:rPr lang="ja-JP" altLang="en-US">
                <a:solidFill>
                  <a:srgbClr val="FF5050"/>
                </a:solidFill>
              </a:rPr>
              <a:t>の使い方</a:t>
            </a:r>
          </a:p>
          <a:p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7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8" grpId="1"/>
      <p:bldP spid="4099" grpId="1" build="p"/>
      <p:bldP spid="4099" grpId="2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r>
              <a:rPr lang="ja-JP" altLang="en-US" sz="4400">
                <a:solidFill>
                  <a:schemeClr val="tx2"/>
                </a:solidFill>
                <a:latin typeface="Tahoma" pitchFamily="34" charset="0"/>
              </a:rPr>
              <a:t>フォトの入れ方例</a:t>
            </a:r>
          </a:p>
        </p:txBody>
      </p:sp>
      <p:graphicFrame>
        <p:nvGraphicFramePr>
          <p:cNvPr id="15383" name="Group 23"/>
          <p:cNvGraphicFramePr>
            <a:graphicFrameLocks noGrp="1"/>
          </p:cNvGraphicFramePr>
          <p:nvPr/>
        </p:nvGraphicFramePr>
        <p:xfrm>
          <a:off x="5105400" y="2209800"/>
          <a:ext cx="3849688" cy="3657600"/>
        </p:xfrm>
        <a:graphic>
          <a:graphicData uri="http://schemas.openxmlformats.org/drawingml/2006/table">
            <a:tbl>
              <a:tblPr/>
              <a:tblGrid>
                <a:gridCol w="1925638"/>
                <a:gridCol w="1924050"/>
              </a:tblGrid>
              <a:tr h="1981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1" lang="ja-JP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1" lang="ja-JP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76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1" lang="ja-JP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1" lang="ja-JP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5374" name="Picture 14" descr="11459-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590800"/>
            <a:ext cx="1752600" cy="133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75" name="Picture 15" descr="roubai9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267200"/>
            <a:ext cx="1752600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76" name="Picture 16" descr="syarinbai9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343400"/>
            <a:ext cx="167640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77" name="Picture 17" descr="S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590800"/>
            <a:ext cx="1752600" cy="129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990600" y="2362200"/>
            <a:ext cx="3725863" cy="429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1</a:t>
            </a:r>
            <a:r>
              <a:rPr lang="en-US" altLang="ja-JP" b="1"/>
              <a:t>.</a:t>
            </a:r>
            <a:r>
              <a:rPr lang="ja-JP" altLang="en-US" b="1"/>
              <a:t>変化させたい画像を</a:t>
            </a:r>
          </a:p>
          <a:p>
            <a:pPr>
              <a:spcBef>
                <a:spcPct val="50000"/>
              </a:spcBef>
            </a:pPr>
            <a:r>
              <a:rPr lang="ja-JP" altLang="en-US" b="1"/>
              <a:t>クリックする。</a:t>
            </a:r>
          </a:p>
          <a:p>
            <a:pPr>
              <a:spcBef>
                <a:spcPct val="50000"/>
              </a:spcBef>
            </a:pPr>
            <a:r>
              <a:rPr lang="en-US" altLang="ja-JP" b="1"/>
              <a:t>2.</a:t>
            </a:r>
            <a:r>
              <a:rPr lang="ja-JP" altLang="en-US" b="1">
                <a:solidFill>
                  <a:schemeClr val="hlink"/>
                </a:solidFill>
              </a:rPr>
              <a:t>スライドショー　アニメー　ションの設定</a:t>
            </a:r>
            <a:r>
              <a:rPr lang="ja-JP" altLang="en-US" b="1"/>
              <a:t>を開く</a:t>
            </a:r>
          </a:p>
          <a:p>
            <a:pPr>
              <a:spcBef>
                <a:spcPct val="50000"/>
              </a:spcBef>
            </a:pPr>
            <a:r>
              <a:rPr lang="en-US" altLang="ja-JP" b="1"/>
              <a:t>3.</a:t>
            </a:r>
            <a:r>
              <a:rPr lang="ja-JP" altLang="en-US" b="1"/>
              <a:t>ここでは、画像をクリック後、</a:t>
            </a:r>
            <a:r>
              <a:rPr lang="ja-JP" altLang="en-US" b="1">
                <a:solidFill>
                  <a:schemeClr val="hlink"/>
                </a:solidFill>
              </a:rPr>
              <a:t>効果の追加　その他ｰスパイラル</a:t>
            </a:r>
            <a:r>
              <a:rPr lang="ja-JP" altLang="en-US" b="1"/>
              <a:t>を選択する</a:t>
            </a:r>
          </a:p>
          <a:p>
            <a:pPr>
              <a:spcBef>
                <a:spcPct val="50000"/>
              </a:spcBef>
            </a:pPr>
            <a:r>
              <a:rPr lang="en-US" altLang="ja-JP" b="1"/>
              <a:t>4.</a:t>
            </a:r>
            <a:r>
              <a:rPr lang="ja-JP" altLang="en-US" b="1"/>
              <a:t>他の画像もクリックして</a:t>
            </a:r>
          </a:p>
          <a:p>
            <a:pPr>
              <a:spcBef>
                <a:spcPct val="50000"/>
              </a:spcBef>
            </a:pPr>
            <a:r>
              <a:rPr lang="ja-JP" altLang="en-US" b="1"/>
              <a:t>　　</a:t>
            </a:r>
            <a:r>
              <a:rPr lang="en-US" altLang="ja-JP" b="1"/>
              <a:t>2.3.</a:t>
            </a:r>
            <a:r>
              <a:rPr lang="ja-JP" altLang="en-US" b="1"/>
              <a:t>作業を反復する</a:t>
            </a:r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/>
              <a:t>フォトの入れ方例</a:t>
            </a:r>
          </a:p>
        </p:txBody>
      </p:sp>
      <p:sp>
        <p:nvSpPr>
          <p:cNvPr id="15384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934200" y="6172200"/>
            <a:ext cx="1447800" cy="381000"/>
          </a:xfrm>
          <a:prstGeom prst="actionButtonBackPreviou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3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8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63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7300"/>
                            </p:stCondLst>
                            <p:childTnLst>
                              <p:par>
                                <p:cTn id="2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8300"/>
                            </p:stCondLst>
                            <p:childTnLst>
                              <p:par>
                                <p:cTn id="3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9300"/>
                            </p:stCondLst>
                            <p:childTnLst>
                              <p:par>
                                <p:cTn id="4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7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620713"/>
            <a:ext cx="8172450" cy="1143000"/>
          </a:xfrm>
        </p:spPr>
        <p:txBody>
          <a:bodyPr/>
          <a:lstStyle/>
          <a:p>
            <a:r>
              <a:rPr lang="en-US" altLang="ja-JP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ja-JP" altLang="en-US" sz="4000" b="1">
                <a:effectLst>
                  <a:outerShdw blurRad="38100" dist="38100" dir="2700000" algn="tl">
                    <a:srgbClr val="000000"/>
                  </a:outerShdw>
                </a:effectLst>
                <a:ea typeface="HGS創英角ﾎﾟｯﾌﾟ体" pitchFamily="50" charset="-128"/>
              </a:rPr>
              <a:t>ﾊﾟﾜｰﾎﾟｲﾝﾄの使い方は超簡単！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990600" y="2971800"/>
            <a:ext cx="6858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800" b="1" u="sng">
                <a:solidFill>
                  <a:srgbClr val="FF5050"/>
                </a:solidFill>
              </a:rPr>
              <a:t>各自、工夫して、オリジナルの見栄えのいいプレゼンテーション素材を作りましょう！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362200" y="4876800"/>
            <a:ext cx="434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32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GS創英角ﾎﾟｯﾌﾟ体" pitchFamily="50" charset="-128"/>
                <a:ea typeface="HGS創英角ﾎﾟｯﾌﾟ体" pitchFamily="50" charset="-128"/>
              </a:rPr>
              <a:t>THE</a:t>
            </a:r>
            <a:r>
              <a:rPr lang="ja-JP" altLang="en-US" sz="32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GS創英角ﾎﾟｯﾌﾟ体" pitchFamily="50" charset="-128"/>
                <a:ea typeface="HGS創英角ﾎﾟｯﾌﾟ体" pitchFamily="50" charset="-128"/>
              </a:rPr>
              <a:t>　</a:t>
            </a:r>
            <a:r>
              <a:rPr lang="en-US" altLang="ja-JP" sz="32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GS創英角ﾎﾟｯﾌﾟ体" pitchFamily="50" charset="-128"/>
                <a:ea typeface="HGS創英角ﾎﾟｯﾌﾟ体" pitchFamily="50" charset="-128"/>
              </a:rPr>
              <a:t>END</a:t>
            </a:r>
          </a:p>
        </p:txBody>
      </p:sp>
      <p:sp>
        <p:nvSpPr>
          <p:cNvPr id="13318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239000" y="5410200"/>
            <a:ext cx="1143000" cy="838200"/>
          </a:xfrm>
          <a:prstGeom prst="actionButtonHome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33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animClr clrSpc="rgb" dir="cw">
                                      <p:cBhvr>
                                        <p:cTn id="2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23" dur="3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3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7" presetID="24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31" presetID="5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7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0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40" presetID="2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1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4" grpId="1"/>
      <p:bldP spid="13316" grpId="0" autoUpdateAnimBg="0"/>
      <p:bldP spid="13316" grpId="1"/>
      <p:bldP spid="13316" grpId="2"/>
      <p:bldP spid="13317" grpId="0" autoUpdateAnimBg="0"/>
      <p:bldP spid="13317" grpId="1"/>
      <p:bldP spid="13318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AutoShape 11"/>
          <p:cNvSpPr>
            <a:spLocks noChangeArrowheads="1"/>
          </p:cNvSpPr>
          <p:nvPr/>
        </p:nvSpPr>
        <p:spPr bwMode="auto">
          <a:xfrm>
            <a:off x="4724400" y="1981200"/>
            <a:ext cx="1371600" cy="3352800"/>
          </a:xfrm>
          <a:prstGeom prst="leftArrowCallout">
            <a:avLst>
              <a:gd name="adj1" fmla="val 61111"/>
              <a:gd name="adj2" fmla="val 61111"/>
              <a:gd name="adj3" fmla="val 16667"/>
              <a:gd name="adj4" fmla="val 66667"/>
            </a:avLst>
          </a:prstGeom>
          <a:gradFill rotWithShape="1">
            <a:gsLst>
              <a:gs pos="0">
                <a:srgbClr val="FFFFFF"/>
              </a:gs>
              <a:gs pos="100000">
                <a:schemeClr val="accent2"/>
              </a:gs>
            </a:gsLst>
            <a:path path="rect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ja-JP" altLang="en-US"/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1676400" y="1981200"/>
            <a:ext cx="914400" cy="33528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ja-JP" altLang="en-US"/>
          </a:p>
        </p:txBody>
      </p:sp>
      <p:sp>
        <p:nvSpPr>
          <p:cNvPr id="5132" name="AutoShape 12"/>
          <p:cNvSpPr>
            <a:spLocks noChangeArrowheads="1"/>
          </p:cNvSpPr>
          <p:nvPr/>
        </p:nvSpPr>
        <p:spPr bwMode="auto">
          <a:xfrm>
            <a:off x="2895600" y="1981200"/>
            <a:ext cx="1371600" cy="3352800"/>
          </a:xfrm>
          <a:prstGeom prst="leftArrowCallout">
            <a:avLst>
              <a:gd name="adj1" fmla="val 61111"/>
              <a:gd name="adj2" fmla="val 61111"/>
              <a:gd name="adj3" fmla="val 16667"/>
              <a:gd name="adj4" fmla="val 66667"/>
            </a:avLst>
          </a:prstGeom>
          <a:gradFill rotWithShape="1">
            <a:gsLst>
              <a:gs pos="0">
                <a:srgbClr val="FFFFFF"/>
              </a:gs>
              <a:gs pos="100000">
                <a:schemeClr val="accent2"/>
              </a:gs>
            </a:gsLst>
            <a:path path="rect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ja-JP" altLang="en-US"/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6477000" y="1981200"/>
            <a:ext cx="1447800" cy="3352800"/>
          </a:xfrm>
          <a:prstGeom prst="leftArrowCallout">
            <a:avLst>
              <a:gd name="adj1" fmla="val 57895"/>
              <a:gd name="adj2" fmla="val 57895"/>
              <a:gd name="adj3" fmla="val 16667"/>
              <a:gd name="adj4" fmla="val 66667"/>
            </a:avLst>
          </a:prstGeom>
          <a:gradFill rotWithShape="1">
            <a:gsLst>
              <a:gs pos="0">
                <a:srgbClr val="FFFFFF"/>
              </a:gs>
              <a:gs pos="100000">
                <a:schemeClr val="accent2"/>
              </a:gs>
            </a:gsLst>
            <a:path path="rect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ja-JP" alt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プレゼンテーションの構成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1116013" y="2133600"/>
            <a:ext cx="7772400" cy="3382963"/>
          </a:xfrm>
        </p:spPr>
        <p:txBody>
          <a:bodyPr/>
          <a:lstStyle/>
          <a:p>
            <a:endParaRPr lang="en-US" altLang="ja-JP"/>
          </a:p>
          <a:p>
            <a:pPr>
              <a:buFont typeface="Wingdings" pitchFamily="2" charset="2"/>
              <a:buNone/>
            </a:pPr>
            <a:endParaRPr lang="en-US" altLang="ja-JP"/>
          </a:p>
          <a:p>
            <a:pPr>
              <a:buClr>
                <a:schemeClr val="tx1"/>
              </a:buClr>
              <a:buFont typeface="Wingdings" pitchFamily="2" charset="2"/>
              <a:buChar char="²"/>
            </a:pPr>
            <a:r>
              <a:rPr lang="ja-JP" altLang="en-US"/>
              <a:t>　導入</a:t>
            </a:r>
            <a:r>
              <a:rPr lang="en-US" altLang="ja-JP"/>
              <a:t>(</a:t>
            </a:r>
            <a:r>
              <a:rPr lang="ja-JP" altLang="en-US"/>
              <a:t>序論）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endParaRPr lang="ja-JP" altLang="en-US"/>
          </a:p>
          <a:p>
            <a:pPr>
              <a:buFont typeface="Wingdings" pitchFamily="2" charset="2"/>
              <a:buNone/>
            </a:pPr>
            <a:endParaRPr lang="ja-JP" altLang="en-US"/>
          </a:p>
          <a:p>
            <a:pPr>
              <a:buFont typeface="Wingdings" pitchFamily="2" charset="2"/>
              <a:buChar char="²"/>
            </a:pPr>
            <a:r>
              <a:rPr lang="ja-JP" altLang="en-US"/>
              <a:t>　本論</a:t>
            </a:r>
          </a:p>
          <a:p>
            <a:pPr>
              <a:buFont typeface="Wingdings" pitchFamily="2" charset="2"/>
              <a:buChar char="²"/>
            </a:pPr>
            <a:endParaRPr lang="ja-JP" altLang="en-US"/>
          </a:p>
          <a:p>
            <a:pPr>
              <a:buFont typeface="Wingdings" pitchFamily="2" charset="2"/>
              <a:buChar char="²"/>
            </a:pPr>
            <a:endParaRPr lang="ja-JP" altLang="en-US"/>
          </a:p>
          <a:p>
            <a:pPr>
              <a:buFont typeface="Wingdings" pitchFamily="2" charset="2"/>
              <a:buChar char="²"/>
            </a:pPr>
            <a:r>
              <a:rPr lang="ja-JP" altLang="en-US"/>
              <a:t>　結論</a:t>
            </a:r>
          </a:p>
          <a:p>
            <a:endParaRPr lang="ja-JP" altLang="en-US"/>
          </a:p>
          <a:p>
            <a:endParaRPr lang="ja-JP" altLang="en-US"/>
          </a:p>
          <a:p>
            <a:pPr>
              <a:buFont typeface="Wingdings" pitchFamily="2" charset="2"/>
              <a:buChar char="²"/>
            </a:pPr>
            <a:r>
              <a:rPr lang="ja-JP" altLang="en-US"/>
              <a:t>　質疑応答　</a:t>
            </a:r>
          </a:p>
          <a:p>
            <a:pPr>
              <a:buFont typeface="Wingdings" pitchFamily="2" charset="2"/>
              <a:buNone/>
            </a:pPr>
            <a:endParaRPr lang="en-US" altLang="ja-JP"/>
          </a:p>
        </p:txBody>
      </p:sp>
      <p:sp>
        <p:nvSpPr>
          <p:cNvPr id="5141" name="AutoShape 21">
            <a:hlinkClick r:id="rId2" tooltip="ヤフー"/>
          </p:cNvPr>
          <p:cNvSpPr>
            <a:spLocks noChangeArrowheads="1"/>
          </p:cNvSpPr>
          <p:nvPr/>
        </p:nvSpPr>
        <p:spPr bwMode="auto">
          <a:xfrm>
            <a:off x="7451725" y="692150"/>
            <a:ext cx="1152525" cy="1008063"/>
          </a:xfrm>
          <a:prstGeom prst="smileyFace">
            <a:avLst>
              <a:gd name="adj" fmla="val 465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sx="75000" sy="75000" algn="tl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ja-JP" altLang="ja-JP">
              <a:solidFill>
                <a:srgbClr val="FF5050"/>
              </a:solidFill>
            </a:endParaRPr>
          </a:p>
        </p:txBody>
      </p:sp>
      <p:sp>
        <p:nvSpPr>
          <p:cNvPr id="5146" name="AutoShape 26"/>
          <p:cNvSpPr>
            <a:spLocks noChangeArrowheads="1"/>
          </p:cNvSpPr>
          <p:nvPr/>
        </p:nvSpPr>
        <p:spPr bwMode="auto">
          <a:xfrm>
            <a:off x="5148263" y="5373688"/>
            <a:ext cx="1441450" cy="1295400"/>
          </a:xfrm>
          <a:prstGeom prst="wedgeRoundRectCallout">
            <a:avLst>
              <a:gd name="adj1" fmla="val -7931"/>
              <a:gd name="adj2" fmla="val -8321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endParaRPr lang="ja-JP" altLang="ja-JP"/>
          </a:p>
        </p:txBody>
      </p:sp>
      <p:sp>
        <p:nvSpPr>
          <p:cNvPr id="5147" name="AutoShape 27"/>
          <p:cNvSpPr>
            <a:spLocks noChangeArrowheads="1"/>
          </p:cNvSpPr>
          <p:nvPr/>
        </p:nvSpPr>
        <p:spPr bwMode="auto">
          <a:xfrm>
            <a:off x="3059113" y="5373688"/>
            <a:ext cx="1441450" cy="1295400"/>
          </a:xfrm>
          <a:prstGeom prst="wedgeRoundRectCallout">
            <a:avLst>
              <a:gd name="adj1" fmla="val 17069"/>
              <a:gd name="adj2" fmla="val -7928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endParaRPr lang="ja-JP" altLang="ja-JP"/>
          </a:p>
        </p:txBody>
      </p:sp>
      <p:sp>
        <p:nvSpPr>
          <p:cNvPr id="5148" name="AutoShape 28"/>
          <p:cNvSpPr>
            <a:spLocks noChangeArrowheads="1"/>
          </p:cNvSpPr>
          <p:nvPr/>
        </p:nvSpPr>
        <p:spPr bwMode="auto">
          <a:xfrm>
            <a:off x="827088" y="5373688"/>
            <a:ext cx="1441450" cy="1295400"/>
          </a:xfrm>
          <a:prstGeom prst="wedgeRoundRectCallout">
            <a:avLst>
              <a:gd name="adj1" fmla="val -1653"/>
              <a:gd name="adj2" fmla="val -7831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endParaRPr lang="ja-JP" altLang="ja-JP"/>
          </a:p>
        </p:txBody>
      </p:sp>
      <p:sp>
        <p:nvSpPr>
          <p:cNvPr id="5149" name="AutoShape 29"/>
          <p:cNvSpPr>
            <a:spLocks noChangeArrowheads="1"/>
          </p:cNvSpPr>
          <p:nvPr/>
        </p:nvSpPr>
        <p:spPr bwMode="auto">
          <a:xfrm>
            <a:off x="7308850" y="5373688"/>
            <a:ext cx="1441450" cy="1295400"/>
          </a:xfrm>
          <a:prstGeom prst="wedgeRoundRectCallout">
            <a:avLst>
              <a:gd name="adj1" fmla="val 2866"/>
              <a:gd name="adj2" fmla="val -7524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endParaRPr lang="ja-JP" altLang="ja-JP"/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7380288" y="5589588"/>
            <a:ext cx="12954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400" b="1"/>
              <a:t>ｲﾝﾄﾛﾀﾞｸｼｮﾝ</a:t>
            </a:r>
          </a:p>
          <a:p>
            <a:pPr>
              <a:spcBef>
                <a:spcPct val="50000"/>
              </a:spcBef>
            </a:pPr>
            <a:r>
              <a:rPr lang="ja-JP" altLang="en-US" sz="1400" b="1"/>
              <a:t>概要・背景</a:t>
            </a:r>
          </a:p>
          <a:p>
            <a:pPr>
              <a:spcBef>
                <a:spcPct val="50000"/>
              </a:spcBef>
            </a:pPr>
            <a:r>
              <a:rPr lang="ja-JP" altLang="en-US" sz="1400" b="1"/>
              <a:t>動機・きっかけ</a:t>
            </a: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5076825" y="5589588"/>
            <a:ext cx="1728788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400" b="1"/>
              <a:t>各論（ｽﾃｯﾌﾟ・ｴﾘｱ別</a:t>
            </a:r>
            <a:r>
              <a:rPr lang="en-US" altLang="ja-JP" sz="1400" b="1"/>
              <a:t>)</a:t>
            </a:r>
          </a:p>
          <a:p>
            <a:pPr>
              <a:spcBef>
                <a:spcPct val="50000"/>
              </a:spcBef>
            </a:pPr>
            <a:r>
              <a:rPr lang="ja-JP" altLang="en-US" sz="1400" b="1"/>
              <a:t>メリット・デメリット</a:t>
            </a:r>
          </a:p>
          <a:p>
            <a:pPr>
              <a:spcBef>
                <a:spcPct val="50000"/>
              </a:spcBef>
            </a:pPr>
            <a:r>
              <a:rPr lang="ja-JP" altLang="en-US" sz="1400" b="1"/>
              <a:t>問題点・解決法</a:t>
            </a: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3203575" y="5589588"/>
            <a:ext cx="1223963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400" b="1"/>
              <a:t>エンディング</a:t>
            </a:r>
          </a:p>
          <a:p>
            <a:pPr>
              <a:spcBef>
                <a:spcPct val="50000"/>
              </a:spcBef>
            </a:pPr>
            <a:r>
              <a:rPr lang="ja-JP" altLang="en-US" sz="1400" b="1"/>
              <a:t>まとめ・結語</a:t>
            </a:r>
          </a:p>
          <a:p>
            <a:pPr>
              <a:spcBef>
                <a:spcPct val="50000"/>
              </a:spcBef>
            </a:pPr>
            <a:r>
              <a:rPr lang="ja-JP" altLang="en-US" sz="1400" b="1"/>
              <a:t>反省・展望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900113" y="5589588"/>
            <a:ext cx="1295400" cy="1049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400" b="1"/>
              <a:t>参加者とのコミュニケーション　：補足説明</a:t>
            </a:r>
          </a:p>
          <a:p>
            <a:pPr>
              <a:spcBef>
                <a:spcPct val="50000"/>
              </a:spcBef>
            </a:pPr>
            <a:r>
              <a:rPr lang="ja-JP" altLang="en-US" sz="1400" b="1"/>
              <a:t>　  　意見交換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56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1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10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600"/>
                            </p:stCondLst>
                            <p:childTnLst>
                              <p:par>
                                <p:cTn id="3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91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100"/>
                            </p:stCondLst>
                            <p:childTnLst>
                              <p:par>
                                <p:cTn id="4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 animBg="1"/>
      <p:bldP spid="5134" grpId="0" animBg="1"/>
      <p:bldP spid="5132" grpId="0" animBg="1"/>
      <p:bldP spid="5130" grpId="0" animBg="1"/>
      <p:bldP spid="5122" grpId="1"/>
      <p:bldP spid="5141" grpId="0" animBg="1"/>
      <p:bldP spid="5146" grpId="0" animBg="1"/>
      <p:bldP spid="5147" grpId="0" animBg="1"/>
      <p:bldP spid="5148" grpId="0" animBg="1"/>
      <p:bldP spid="514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プレゼンテーションの手順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ja-JP" altLang="en-US"/>
              <a:t>　下調べをする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ja-JP" altLang="en-US"/>
              <a:t>　構想を練る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ja-JP" altLang="en-US"/>
              <a:t>　プレゼン資料を作る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ja-JP" altLang="en-US"/>
              <a:t>　練習をする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ja-JP" altLang="en-US"/>
              <a:t>　実施する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</a:pPr>
            <a:endParaRPr lang="ja-JP" altLang="en-US"/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ja-JP" altLang="en-US"/>
              <a:t>　反省する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u"/>
            </a:pPr>
            <a:endParaRPr lang="en-US" altLang="ja-JP"/>
          </a:p>
        </p:txBody>
      </p:sp>
      <p:pic>
        <p:nvPicPr>
          <p:cNvPr id="2052" name="Picture 4" descr="PE01561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4076700"/>
            <a:ext cx="2971800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34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8600"/>
                            </p:stCondLst>
                            <p:childTnLst>
                              <p:par>
                                <p:cTn id="5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2000" fill="hold"/>
                                        <p:tgtEl>
                                          <p:spTgt spid="20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uiExpand="1" build="p" autoUpdateAnimBg="0" advAuto="20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76250"/>
            <a:ext cx="7793038" cy="936625"/>
          </a:xfrm>
        </p:spPr>
        <p:txBody>
          <a:bodyPr/>
          <a:lstStyle/>
          <a:p>
            <a:r>
              <a:rPr lang="ja-JP" altLang="en-US"/>
              <a:t>ﾊﾟﾜｰﾎﾟﾝｲﾄ　具体的な手順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1713" y="1889125"/>
            <a:ext cx="8142287" cy="496887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sz="2600"/>
              <a:t>1.</a:t>
            </a:r>
            <a:r>
              <a:rPr lang="ja-JP" altLang="en-US" sz="2600">
                <a:solidFill>
                  <a:schemeClr val="hlink"/>
                </a:solidFill>
              </a:rPr>
              <a:t>挿入 </a:t>
            </a:r>
            <a:r>
              <a:rPr lang="en-US" altLang="ja-JP" sz="2600">
                <a:solidFill>
                  <a:schemeClr val="hlink"/>
                </a:solidFill>
              </a:rPr>
              <a:t>- </a:t>
            </a:r>
            <a:r>
              <a:rPr lang="ja-JP" altLang="en-US" sz="2600">
                <a:solidFill>
                  <a:schemeClr val="hlink"/>
                </a:solidFill>
              </a:rPr>
              <a:t>新しいスライド</a:t>
            </a:r>
            <a:r>
              <a:rPr lang="ja-JP" altLang="en-US" sz="2600"/>
              <a:t>を開いた後、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ja-JP" altLang="en-US" sz="2600"/>
              <a:t>　書式</a:t>
            </a:r>
            <a:r>
              <a:rPr lang="en-US" altLang="ja-JP" sz="2600"/>
              <a:t>-</a:t>
            </a:r>
            <a:r>
              <a:rPr lang="ja-JP" altLang="en-US" sz="2600" b="1">
                <a:solidFill>
                  <a:schemeClr val="hlink"/>
                </a:solidFill>
                <a:ea typeface="HGS創英角ﾎﾟｯﾌﾟ体" pitchFamily="50" charset="-128"/>
              </a:rPr>
              <a:t>スライド・レイアウト</a:t>
            </a:r>
            <a:r>
              <a:rPr lang="ja-JP" altLang="en-US" sz="2600"/>
              <a:t>を選択する。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ja-JP" altLang="en-US" sz="2600">
                <a:solidFill>
                  <a:srgbClr val="CC6600"/>
                </a:solidFill>
              </a:rPr>
              <a:t>　</a:t>
            </a:r>
            <a:r>
              <a:rPr lang="ja-JP" altLang="en-US" sz="2400" b="1">
                <a:solidFill>
                  <a:srgbClr val="FF9900"/>
                </a:solidFill>
              </a:rPr>
              <a:t>（文字・図表・画像の数・種類によって柔軟に決める）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sz="2600"/>
              <a:t>2.</a:t>
            </a:r>
            <a:r>
              <a:rPr lang="ja-JP" altLang="en-US" sz="2600">
                <a:solidFill>
                  <a:schemeClr val="hlink"/>
                </a:solidFill>
              </a:rPr>
              <a:t>文字を入力、図表・画像を挿入</a:t>
            </a:r>
            <a:r>
              <a:rPr lang="ja-JP" altLang="en-US" sz="2600"/>
              <a:t>してひな型を作る。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ja-JP" altLang="en-US" sz="2600">
                <a:solidFill>
                  <a:srgbClr val="EF8B11"/>
                </a:solidFill>
              </a:rPr>
              <a:t>　</a:t>
            </a:r>
            <a:r>
              <a:rPr lang="en-US" altLang="ja-JP" sz="2400" b="1">
                <a:solidFill>
                  <a:srgbClr val="FF9900"/>
                </a:solidFill>
                <a:latin typeface="ＭＳ Ｐゴシック" pitchFamily="50" charset="-128"/>
              </a:rPr>
              <a:t>(</a:t>
            </a:r>
            <a:r>
              <a:rPr lang="ja-JP" altLang="en-US" sz="2400" b="1">
                <a:solidFill>
                  <a:srgbClr val="FF9900"/>
                </a:solidFill>
                <a:latin typeface="ＭＳ Ｐゴシック" pitchFamily="50" charset="-128"/>
              </a:rPr>
              <a:t>文字はテキストボックス、</a:t>
            </a:r>
            <a:r>
              <a:rPr lang="ja-JP" altLang="en-US" sz="2400" b="1">
                <a:solidFill>
                  <a:srgbClr val="FF9900"/>
                </a:solidFill>
              </a:rPr>
              <a:t>画像はコンテンツのレイアウトを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ja-JP" altLang="en-US" sz="2400" b="1">
                <a:solidFill>
                  <a:srgbClr val="FF9900"/>
                </a:solidFill>
              </a:rPr>
              <a:t>選択後、アイコンクリック、　図形はオートシェイプなど選択）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sz="2600"/>
              <a:t>3.</a:t>
            </a:r>
            <a:r>
              <a:rPr lang="ja-JP" altLang="en-US" sz="2600"/>
              <a:t>背景は</a:t>
            </a:r>
            <a:r>
              <a:rPr lang="ja-JP" altLang="en-US" sz="2600">
                <a:solidFill>
                  <a:schemeClr val="hlink"/>
                </a:solidFill>
              </a:rPr>
              <a:t>書式 </a:t>
            </a:r>
            <a:r>
              <a:rPr lang="en-US" altLang="ja-JP" sz="2600">
                <a:solidFill>
                  <a:schemeClr val="hlink"/>
                </a:solidFill>
              </a:rPr>
              <a:t>- </a:t>
            </a:r>
            <a:r>
              <a:rPr lang="ja-JP" altLang="en-US" sz="2600" b="1">
                <a:solidFill>
                  <a:schemeClr val="hlink"/>
                </a:solidFill>
                <a:ea typeface="HGS創英角ﾎﾟｯﾌﾟ体" pitchFamily="50" charset="-128"/>
              </a:rPr>
              <a:t>背景</a:t>
            </a:r>
            <a:r>
              <a:rPr lang="ja-JP" altLang="en-US" sz="2600"/>
              <a:t>または</a:t>
            </a:r>
            <a:r>
              <a:rPr lang="ja-JP" altLang="en-US" sz="2600" b="1">
                <a:solidFill>
                  <a:schemeClr val="hlink"/>
                </a:solidFill>
                <a:ea typeface="HGS創英角ﾎﾟｯﾌﾟ体" pitchFamily="50" charset="-128"/>
              </a:rPr>
              <a:t>スライド・デザイン</a:t>
            </a:r>
            <a:r>
              <a:rPr lang="ja-JP" altLang="en-US" sz="2600"/>
              <a:t>を使う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ja-JP" altLang="en-US" sz="2600">
                <a:solidFill>
                  <a:srgbClr val="FF9900"/>
                </a:solidFill>
              </a:rPr>
              <a:t>　</a:t>
            </a:r>
            <a:r>
              <a:rPr lang="ja-JP" altLang="en-US" sz="2400" b="1">
                <a:solidFill>
                  <a:srgbClr val="FF9900"/>
                </a:solidFill>
              </a:rPr>
              <a:t>（普通は全スライド共通、ｵﾘｼﾞﾅﾙは背景</a:t>
            </a:r>
            <a:r>
              <a:rPr lang="en-US" altLang="ja-JP" sz="2400" b="1">
                <a:solidFill>
                  <a:srgbClr val="FF9900"/>
                </a:solidFill>
              </a:rPr>
              <a:t>-</a:t>
            </a:r>
            <a:r>
              <a:rPr lang="ja-JP" altLang="en-US" sz="2400" b="1">
                <a:solidFill>
                  <a:srgbClr val="FF9900"/>
                </a:solidFill>
              </a:rPr>
              <a:t>塗り潰し効果）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sz="2600"/>
              <a:t>4.</a:t>
            </a:r>
            <a:r>
              <a:rPr lang="ja-JP" altLang="en-US" sz="2600" b="1">
                <a:solidFill>
                  <a:schemeClr val="hlink"/>
                </a:solidFill>
                <a:ea typeface="HGS創英角ﾎﾟｯﾌﾟ体" pitchFamily="50" charset="-128"/>
              </a:rPr>
              <a:t>アニメーションの設定</a:t>
            </a:r>
            <a:r>
              <a:rPr lang="ja-JP" altLang="en-US" sz="2600"/>
              <a:t>等で見栄えを向上させる。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ja-JP" altLang="en-US" sz="2600"/>
              <a:t>  </a:t>
            </a:r>
            <a:r>
              <a:rPr lang="ja-JP" altLang="en-US" sz="2600">
                <a:solidFill>
                  <a:srgbClr val="FF9900"/>
                </a:solidFill>
              </a:rPr>
              <a:t>（スライドショー </a:t>
            </a:r>
            <a:r>
              <a:rPr lang="en-US" altLang="ja-JP" sz="2600">
                <a:solidFill>
                  <a:srgbClr val="FF9900"/>
                </a:solidFill>
              </a:rPr>
              <a:t>- </a:t>
            </a:r>
            <a:r>
              <a:rPr lang="ja-JP" altLang="en-US" sz="2600">
                <a:solidFill>
                  <a:srgbClr val="FF9900"/>
                </a:solidFill>
              </a:rPr>
              <a:t>ｱﾆﾒｰｼｮﾝの設定 </a:t>
            </a:r>
            <a:r>
              <a:rPr lang="en-US" altLang="ja-JP" sz="2600">
                <a:solidFill>
                  <a:srgbClr val="FF9900"/>
                </a:solidFill>
              </a:rPr>
              <a:t>- </a:t>
            </a:r>
            <a:r>
              <a:rPr lang="ja-JP" altLang="en-US" sz="2600">
                <a:solidFill>
                  <a:srgbClr val="FF9900"/>
                </a:solidFill>
              </a:rPr>
              <a:t>効果の追加）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ja-JP" altLang="en-US" sz="2600">
                <a:solidFill>
                  <a:srgbClr val="FF00FF"/>
                </a:solidFill>
              </a:rPr>
              <a:t>　 </a:t>
            </a:r>
            <a:r>
              <a:rPr lang="ja-JP" altLang="en-US" sz="2600">
                <a:solidFill>
                  <a:srgbClr val="33CC33"/>
                </a:solidFill>
              </a:rPr>
              <a:t>文字はドラッグ、画像はクリックして設定する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3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3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7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3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3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9" dur="3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4" dur="3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8" dur="3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4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2" dur="3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1100"/>
                            </p:stCondLst>
                            <p:childTnLst>
                              <p:par>
                                <p:cTn id="4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6" dur="3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51" dur="300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56" dur="300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8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" dur="30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30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5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8" dur="30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30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7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2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5" dur="3000" fill="hold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3000" fill="hold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7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3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endParaRPr lang="ja-JP" altLang="ja-JP" sz="4400">
              <a:solidFill>
                <a:schemeClr val="tx2"/>
              </a:solidFill>
              <a:latin typeface="Tahoma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5029200" y="1905000"/>
            <a:ext cx="3925888" cy="422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990600" indent="-5334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752600" indent="-3810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209800" indent="-3810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667000" indent="-381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3124200" indent="-381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581400" indent="-381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4038600" indent="-381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AutoNum type="arabicPeriod"/>
            </a:pPr>
            <a:r>
              <a:rPr lang="ja-JP" altLang="en-US" sz="3200">
                <a:latin typeface="Tahoma" pitchFamily="34" charset="0"/>
              </a:rPr>
              <a:t>　下調べ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AutoNum type="arabicPeriod"/>
            </a:pPr>
            <a:r>
              <a:rPr lang="ja-JP" altLang="en-US" sz="3200">
                <a:latin typeface="Tahoma" pitchFamily="34" charset="0"/>
              </a:rPr>
              <a:t>　構想を練る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AutoNum type="arabicPeriod"/>
            </a:pPr>
            <a:r>
              <a:rPr lang="ja-JP" altLang="en-US" sz="3200">
                <a:latin typeface="Tahoma" pitchFamily="34" charset="0"/>
              </a:rPr>
              <a:t>　プレゼン資料を作る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AutoNum type="arabicPeriod"/>
            </a:pPr>
            <a:r>
              <a:rPr lang="ja-JP" altLang="en-US" sz="3200">
                <a:latin typeface="Tahoma" pitchFamily="34" charset="0"/>
              </a:rPr>
              <a:t>　練習をする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AutoNum type="arabicPeriod"/>
            </a:pPr>
            <a:r>
              <a:rPr lang="ja-JP" altLang="en-US" sz="3200">
                <a:latin typeface="Tahoma" pitchFamily="34" charset="0"/>
              </a:rPr>
              <a:t>　実施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AutoNum type="arabicPeriod"/>
            </a:pPr>
            <a:r>
              <a:rPr lang="ja-JP" altLang="en-US" sz="3200">
                <a:latin typeface="Tahoma" pitchFamily="34" charset="0"/>
              </a:rPr>
              <a:t>　反省する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u"/>
            </a:pPr>
            <a:endParaRPr lang="en-US" altLang="ja-JP" sz="3200">
              <a:latin typeface="Tahoma" pitchFamily="34" charset="0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066800" y="23622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ja-JP" altLang="ja-JP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1143000" y="2057400"/>
            <a:ext cx="2971800" cy="465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/>
              <a:t>1.</a:t>
            </a:r>
            <a:r>
              <a:rPr lang="ja-JP" altLang="en-US" b="1"/>
              <a:t>変化させたい文字を選択</a:t>
            </a:r>
            <a:r>
              <a:rPr lang="ja-JP" altLang="en-US" b="1">
                <a:solidFill>
                  <a:schemeClr val="hlink"/>
                </a:solidFill>
              </a:rPr>
              <a:t>（ドラッグ）</a:t>
            </a:r>
            <a:r>
              <a:rPr lang="ja-JP" altLang="en-US" b="1"/>
              <a:t>する。</a:t>
            </a:r>
          </a:p>
          <a:p>
            <a:pPr>
              <a:spcBef>
                <a:spcPct val="50000"/>
              </a:spcBef>
            </a:pPr>
            <a:r>
              <a:rPr lang="en-US" altLang="ja-JP" b="1"/>
              <a:t>2.</a:t>
            </a:r>
            <a:r>
              <a:rPr lang="ja-JP" altLang="en-US" b="1"/>
              <a:t>メニュー</a:t>
            </a:r>
            <a:r>
              <a:rPr lang="ja-JP" altLang="en-US" b="1">
                <a:solidFill>
                  <a:schemeClr val="hlink"/>
                </a:solidFill>
              </a:rPr>
              <a:t>　スライドショーのアニメーションの設定</a:t>
            </a:r>
            <a:r>
              <a:rPr lang="ja-JP" altLang="en-US" b="1"/>
              <a:t>を開く。</a:t>
            </a:r>
          </a:p>
          <a:p>
            <a:pPr>
              <a:spcBef>
                <a:spcPct val="50000"/>
              </a:spcBef>
            </a:pPr>
            <a:r>
              <a:rPr lang="en-US" altLang="ja-JP" b="1"/>
              <a:t>3.</a:t>
            </a:r>
            <a:r>
              <a:rPr lang="ja-JP" altLang="en-US" b="1">
                <a:solidFill>
                  <a:schemeClr val="hlink"/>
                </a:solidFill>
              </a:rPr>
              <a:t>効果の追加</a:t>
            </a:r>
            <a:r>
              <a:rPr lang="ja-JP" altLang="en-US" b="1"/>
              <a:t>で好みのアニメーションを選択する</a:t>
            </a:r>
          </a:p>
          <a:p>
            <a:pPr>
              <a:spcBef>
                <a:spcPct val="50000"/>
              </a:spcBef>
            </a:pPr>
            <a:r>
              <a:rPr lang="en-US" altLang="ja-JP" b="1"/>
              <a:t>4.</a:t>
            </a:r>
            <a:r>
              <a:rPr lang="ja-JP" altLang="en-US" b="1"/>
              <a:t>ここでは、</a:t>
            </a:r>
            <a:r>
              <a:rPr lang="ja-JP" altLang="en-US" b="1">
                <a:solidFill>
                  <a:schemeClr val="hlink"/>
                </a:solidFill>
              </a:rPr>
              <a:t>スライドイン　下から　単語単位</a:t>
            </a:r>
            <a:r>
              <a:rPr lang="ja-JP" altLang="en-US" b="1"/>
              <a:t>を使う。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/>
              <a:t>文字の入れ方</a:t>
            </a:r>
          </a:p>
        </p:txBody>
      </p:sp>
      <p:sp>
        <p:nvSpPr>
          <p:cNvPr id="17416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477000" y="6019800"/>
            <a:ext cx="1447800" cy="533400"/>
          </a:xfrm>
          <a:prstGeom prst="actionButtonBackPreviou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7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9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18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41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build="p" autoUpdateAnimBg="0" advAuto="2000"/>
      <p:bldP spid="174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105400" y="2819400"/>
            <a:ext cx="457200" cy="2133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638800" y="2819400"/>
            <a:ext cx="685800" cy="2133600"/>
          </a:xfrm>
          <a:prstGeom prst="leftArrowCallout">
            <a:avLst>
              <a:gd name="adj1" fmla="val 77778"/>
              <a:gd name="adj2" fmla="val 77778"/>
              <a:gd name="adj3" fmla="val 16667"/>
              <a:gd name="adj4" fmla="val 6666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6400800" y="2819400"/>
            <a:ext cx="685800" cy="2133600"/>
          </a:xfrm>
          <a:prstGeom prst="leftArrowCallout">
            <a:avLst>
              <a:gd name="adj1" fmla="val 77778"/>
              <a:gd name="adj2" fmla="val 77778"/>
              <a:gd name="adj3" fmla="val 16667"/>
              <a:gd name="adj4" fmla="val 6666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7239000" y="2819400"/>
            <a:ext cx="685800" cy="2209800"/>
          </a:xfrm>
          <a:prstGeom prst="leftArrowCallout">
            <a:avLst>
              <a:gd name="adj1" fmla="val 80556"/>
              <a:gd name="adj2" fmla="val 80556"/>
              <a:gd name="adj3" fmla="val 16667"/>
              <a:gd name="adj4" fmla="val 6666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endParaRPr lang="ja-JP" altLang="ja-JP" sz="4400">
              <a:solidFill>
                <a:schemeClr val="tx2"/>
              </a:solidFill>
              <a:latin typeface="Tahoma" pitchFamily="34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5334000" y="2438400"/>
            <a:ext cx="3621088" cy="3694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/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altLang="ja-JP" sz="3200">
              <a:latin typeface="Tahoma" pitchFamily="34" charset="0"/>
            </a:endParaRP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altLang="ja-JP" sz="3200">
              <a:latin typeface="Tahoma" pitchFamily="34" charset="0"/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²"/>
            </a:pPr>
            <a:r>
              <a:rPr lang="ja-JP" altLang="en-US" sz="1400">
                <a:latin typeface="Tahoma" pitchFamily="34" charset="0"/>
              </a:rPr>
              <a:t>　導入</a:t>
            </a:r>
            <a:r>
              <a:rPr lang="en-US" altLang="ja-JP" sz="1400">
                <a:latin typeface="Tahoma" pitchFamily="34" charset="0"/>
              </a:rPr>
              <a:t>(</a:t>
            </a:r>
            <a:r>
              <a:rPr lang="ja-JP" altLang="en-US" sz="1400">
                <a:latin typeface="Tahoma" pitchFamily="34" charset="0"/>
              </a:rPr>
              <a:t>序論）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endParaRPr lang="ja-JP" altLang="en-US" sz="1400">
              <a:latin typeface="Tahoma" pitchFamily="34" charset="0"/>
            </a:endParaRP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ja-JP" altLang="en-US" sz="1400">
              <a:latin typeface="Tahoma" pitchFamily="34" charset="0"/>
            </a:endParaRP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²"/>
            </a:pPr>
            <a:r>
              <a:rPr lang="ja-JP" altLang="en-US" sz="1400">
                <a:latin typeface="Tahoma" pitchFamily="34" charset="0"/>
              </a:rPr>
              <a:t>　本論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²"/>
            </a:pPr>
            <a:endParaRPr lang="ja-JP" altLang="en-US" sz="1400">
              <a:latin typeface="Tahoma" pitchFamily="34" charset="0"/>
            </a:endParaRP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²"/>
            </a:pPr>
            <a:endParaRPr lang="ja-JP" altLang="en-US" sz="1400">
              <a:latin typeface="Tahoma" pitchFamily="34" charset="0"/>
            </a:endParaRP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²"/>
            </a:pPr>
            <a:r>
              <a:rPr lang="ja-JP" altLang="en-US" sz="1400">
                <a:latin typeface="Tahoma" pitchFamily="34" charset="0"/>
              </a:rPr>
              <a:t>　結論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ja-JP" altLang="en-US" sz="1400">
              <a:latin typeface="Tahoma" pitchFamily="34" charset="0"/>
            </a:endParaRP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ja-JP" altLang="en-US" sz="1400">
              <a:latin typeface="Tahoma" pitchFamily="34" charset="0"/>
            </a:endParaRP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²"/>
            </a:pPr>
            <a:r>
              <a:rPr lang="ja-JP" altLang="en-US" sz="1400">
                <a:latin typeface="Tahoma" pitchFamily="34" charset="0"/>
              </a:rPr>
              <a:t>　質疑応答　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altLang="ja-JP" sz="1400">
              <a:latin typeface="Tahoma" pitchFamily="34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143000" y="2209800"/>
            <a:ext cx="2971800" cy="429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1.</a:t>
            </a:r>
            <a:r>
              <a:rPr lang="ja-JP" altLang="en-US" b="1"/>
              <a:t>オートシェイプの枠</a:t>
            </a:r>
            <a:r>
              <a:rPr lang="ja-JP" altLang="en-US" b="1">
                <a:solidFill>
                  <a:schemeClr val="hlink"/>
                </a:solidFill>
              </a:rPr>
              <a:t>（クリック）</a:t>
            </a:r>
            <a:r>
              <a:rPr lang="ja-JP" altLang="en-US" b="1"/>
              <a:t>する。</a:t>
            </a:r>
          </a:p>
          <a:p>
            <a:pPr>
              <a:spcBef>
                <a:spcPct val="50000"/>
              </a:spcBef>
            </a:pPr>
            <a:r>
              <a:rPr lang="en-US" altLang="ja-JP" b="1"/>
              <a:t>2.</a:t>
            </a:r>
            <a:r>
              <a:rPr lang="ja-JP" altLang="en-US" b="1"/>
              <a:t>メニュー</a:t>
            </a:r>
            <a:r>
              <a:rPr lang="ja-JP" altLang="en-US" b="1">
                <a:solidFill>
                  <a:schemeClr val="hlink"/>
                </a:solidFill>
              </a:rPr>
              <a:t>　スライドショーのアニメーションの設定</a:t>
            </a:r>
            <a:r>
              <a:rPr lang="ja-JP" altLang="en-US" b="1"/>
              <a:t>を開く。</a:t>
            </a:r>
          </a:p>
          <a:p>
            <a:pPr>
              <a:spcBef>
                <a:spcPct val="50000"/>
              </a:spcBef>
            </a:pPr>
            <a:r>
              <a:rPr lang="en-US" altLang="ja-JP" b="1"/>
              <a:t>3.</a:t>
            </a:r>
            <a:r>
              <a:rPr lang="ja-JP" altLang="en-US" b="1">
                <a:solidFill>
                  <a:schemeClr val="hlink"/>
                </a:solidFill>
              </a:rPr>
              <a:t>効果の追加</a:t>
            </a:r>
            <a:r>
              <a:rPr lang="ja-JP" altLang="en-US" b="1"/>
              <a:t>で好みのアニメーションを選択する</a:t>
            </a:r>
          </a:p>
          <a:p>
            <a:pPr>
              <a:spcBef>
                <a:spcPct val="50000"/>
              </a:spcBef>
            </a:pPr>
            <a:r>
              <a:rPr lang="en-US" altLang="ja-JP" b="1"/>
              <a:t>4.</a:t>
            </a:r>
            <a:r>
              <a:rPr lang="ja-JP" altLang="en-US" b="1"/>
              <a:t>ここでは、</a:t>
            </a:r>
            <a:r>
              <a:rPr lang="ja-JP" altLang="en-US" b="1">
                <a:solidFill>
                  <a:schemeClr val="hlink"/>
                </a:solidFill>
              </a:rPr>
              <a:t>ボックス　　ワイプイン　</a:t>
            </a:r>
            <a:r>
              <a:rPr lang="ja-JP" altLang="en-US" b="1"/>
              <a:t>を使う。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/>
              <a:t>枠等の入れ方例</a:t>
            </a:r>
          </a:p>
        </p:txBody>
      </p:sp>
      <p:sp>
        <p:nvSpPr>
          <p:cNvPr id="16396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629400" y="5486400"/>
            <a:ext cx="1066800" cy="533400"/>
          </a:xfrm>
          <a:prstGeom prst="actionButtonBackPreviou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3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300"/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7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3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300"/>
                                        <p:tgtEl>
                                          <p:spTgt spid="163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3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300"/>
                                        <p:tgtEl>
                                          <p:spTgt spid="163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1300"/>
                            </p:stCondLst>
                            <p:childTnLst>
                              <p:par>
                                <p:cTn id="22" presetID="5" presetClass="entr" presetSubtype="10" fill="hold" grpId="0" nodeType="afterEffect">
                                  <p:stCondLst>
                                    <p:cond delay="3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300"/>
                                        <p:tgtEl>
                                          <p:spTgt spid="163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2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77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82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87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7" grpId="0" animBg="1"/>
      <p:bldP spid="16388" grpId="0" animBg="1"/>
      <p:bldP spid="16389" grpId="0" animBg="1"/>
      <p:bldP spid="16390" grpId="0" autoUpdateAnimBg="0"/>
      <p:bldP spid="16391" grpId="0" build="p" autoUpdateAnimBg="0" advAuto="300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例　グラフ</a:t>
            </a:r>
          </a:p>
        </p:txBody>
      </p:sp>
      <p:graphicFrame>
        <p:nvGraphicFramePr>
          <p:cNvPr id="2" name="Object 5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1238250" y="2039938"/>
          <a:ext cx="7670800" cy="401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175" name="AutoShape 7">
            <a:hlinkClick r:id="rId3" action="ppaction://hlinkpres?slideindex=1&amp;slidetitle=㈱アントレバンクに関する 財務報告" highlightClick="1"/>
          </p:cNvPr>
          <p:cNvSpPr>
            <a:spLocks noChangeArrowheads="1"/>
          </p:cNvSpPr>
          <p:nvPr/>
        </p:nvSpPr>
        <p:spPr bwMode="auto">
          <a:xfrm>
            <a:off x="7543800" y="6096000"/>
            <a:ext cx="1219200" cy="533400"/>
          </a:xfrm>
          <a:prstGeom prst="actionButtonInformat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11430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ja-JP" altLang="ja-JP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Graphic spid="2" grpId="0">
        <p:bldAsOne/>
      </p:bldGraphic>
      <p:bldGraphic spid="2" grpId="1">
        <p:bldSub>
          <a:bldChart bld="category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グラフの動かし方　例</a:t>
            </a:r>
            <a:br>
              <a:rPr lang="ja-JP" altLang="en-US"/>
            </a:br>
            <a:endParaRPr lang="ja-JP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017713"/>
            <a:ext cx="4114800" cy="4459287"/>
          </a:xfrm>
        </p:spPr>
        <p:txBody>
          <a:bodyPr/>
          <a:lstStyle/>
          <a:p>
            <a:r>
              <a:rPr lang="ja-JP" altLang="en-US" sz="2400" b="1"/>
              <a:t>変化させたいグラフを</a:t>
            </a:r>
            <a:r>
              <a:rPr lang="ja-JP" altLang="en-US" sz="2400" b="1">
                <a:solidFill>
                  <a:schemeClr val="hlink"/>
                </a:solidFill>
              </a:rPr>
              <a:t>クリック</a:t>
            </a:r>
            <a:r>
              <a:rPr lang="ja-JP" altLang="en-US" sz="2400" b="1"/>
              <a:t>する</a:t>
            </a:r>
          </a:p>
          <a:p>
            <a:r>
              <a:rPr lang="ja-JP" altLang="en-US" sz="2400" b="1"/>
              <a:t>メニュー　スライドショー</a:t>
            </a:r>
          </a:p>
          <a:p>
            <a:pPr>
              <a:buFont typeface="Wingdings" pitchFamily="2" charset="2"/>
              <a:buNone/>
            </a:pPr>
            <a:r>
              <a:rPr lang="ja-JP" altLang="en-US" sz="2400" b="1">
                <a:solidFill>
                  <a:schemeClr val="hlink"/>
                </a:solidFill>
              </a:rPr>
              <a:t>アニメーションの設定</a:t>
            </a:r>
            <a:r>
              <a:rPr lang="ja-JP" altLang="en-US" sz="2400" b="1"/>
              <a:t>を選択する</a:t>
            </a:r>
          </a:p>
          <a:p>
            <a:pPr>
              <a:buFont typeface="Wingdings" pitchFamily="2" charset="2"/>
              <a:buNone/>
            </a:pPr>
            <a:r>
              <a:rPr lang="ja-JP" altLang="en-US" sz="2400" b="1">
                <a:solidFill>
                  <a:schemeClr val="hlink"/>
                </a:solidFill>
              </a:rPr>
              <a:t>効果の追加</a:t>
            </a:r>
            <a:r>
              <a:rPr lang="ja-JP" altLang="en-US" sz="2400" b="1"/>
              <a:t>を選択し、好みのアニメーションを選ぶ</a:t>
            </a:r>
          </a:p>
          <a:p>
            <a:r>
              <a:rPr lang="ja-JP" altLang="en-US" sz="2400" b="1"/>
              <a:t>ここでは、</a:t>
            </a:r>
            <a:r>
              <a:rPr lang="ja-JP" altLang="en-US" sz="2400" b="1">
                <a:solidFill>
                  <a:schemeClr val="hlink"/>
                </a:solidFill>
              </a:rPr>
              <a:t>開始</a:t>
            </a:r>
            <a:r>
              <a:rPr lang="ja-JP" altLang="en-US" sz="2400" b="1"/>
              <a:t>　</a:t>
            </a:r>
            <a:r>
              <a:rPr lang="ja-JP" altLang="en-US" sz="2400" b="1">
                <a:solidFill>
                  <a:schemeClr val="hlink"/>
                </a:solidFill>
              </a:rPr>
              <a:t>ワイプ　　上へ</a:t>
            </a:r>
            <a:r>
              <a:rPr lang="ja-JP" altLang="en-US" sz="2400" b="1"/>
              <a:t>を選択する。</a:t>
            </a:r>
          </a:p>
          <a:p>
            <a:r>
              <a:rPr lang="ja-JP" altLang="en-US" sz="2400" b="1"/>
              <a:t>順序とタイミングを整理する</a:t>
            </a:r>
          </a:p>
          <a:p>
            <a:endParaRPr lang="en-US" altLang="ja-JP" sz="2400" b="1"/>
          </a:p>
        </p:txBody>
      </p:sp>
      <p:graphicFrame>
        <p:nvGraphicFramePr>
          <p:cNvPr id="2" name="Object 4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5199063" y="2111375"/>
          <a:ext cx="3708400" cy="401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293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010400" y="6096000"/>
            <a:ext cx="1447800" cy="533400"/>
          </a:xfrm>
          <a:prstGeom prst="actionButtonBackPreviou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3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3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3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78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3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14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3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32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  <p:bldGraphic spid="2" grpId="0">
        <p:bldSub>
          <a:bldChart bld="category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例　フォトグラフ</a:t>
            </a:r>
          </a:p>
        </p:txBody>
      </p:sp>
      <p:graphicFrame>
        <p:nvGraphicFramePr>
          <p:cNvPr id="1048" name="Group 24"/>
          <p:cNvGraphicFramePr>
            <a:graphicFrameLocks noGrp="1"/>
          </p:cNvGraphicFramePr>
          <p:nvPr>
            <p:ph type="tbl" idx="1"/>
          </p:nvPr>
        </p:nvGraphicFramePr>
        <p:xfrm>
          <a:off x="1182688" y="2017713"/>
          <a:ext cx="7772400" cy="4459287"/>
        </p:xfrm>
        <a:graphic>
          <a:graphicData uri="http://schemas.openxmlformats.org/drawingml/2006/table">
            <a:tbl>
              <a:tblPr/>
              <a:tblGrid>
                <a:gridCol w="3894137"/>
                <a:gridCol w="3878263"/>
              </a:tblGrid>
              <a:tr h="2230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1" lang="ja-JP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1" lang="ja-JP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8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1" lang="ja-JP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1" lang="ja-JP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39" name="Picture 15" descr="11459-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133600"/>
            <a:ext cx="2590800" cy="1973263"/>
          </a:xfrm>
          <a:prstGeom prst="rect">
            <a:avLst/>
          </a:prstGeom>
          <a:noFill/>
          <a:ln w="88900" cmpd="tri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roubai9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419600"/>
            <a:ext cx="2514600" cy="1927225"/>
          </a:xfrm>
          <a:prstGeom prst="rect">
            <a:avLst/>
          </a:prstGeom>
          <a:noFill/>
          <a:ln w="76200" cmpd="tri">
            <a:solidFill>
              <a:srgbClr val="FFFF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syarinbai9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419600"/>
            <a:ext cx="2514600" cy="1885950"/>
          </a:xfrm>
          <a:prstGeom prst="rect">
            <a:avLst/>
          </a:prstGeom>
          <a:noFill/>
          <a:ln w="76200" cmpd="tri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S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209800"/>
            <a:ext cx="2590800" cy="1909763"/>
          </a:xfrm>
          <a:prstGeom prst="rect">
            <a:avLst/>
          </a:prstGeom>
          <a:noFill/>
          <a:ln w="88900" cmpd="tri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5" name="Text Box 21"/>
          <p:cNvSpPr txBox="1">
            <a:spLocks noChangeArrowheads="1"/>
          </p:cNvSpPr>
          <p:nvPr/>
        </p:nvSpPr>
        <p:spPr bwMode="auto">
          <a:xfrm>
            <a:off x="2339975" y="3644900"/>
            <a:ext cx="1584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>
                <a:solidFill>
                  <a:srgbClr val="FF0066"/>
                </a:solidFill>
                <a:ea typeface="HG行書体" pitchFamily="65" charset="-128"/>
              </a:rPr>
              <a:t>ひまわり</a:t>
            </a:r>
          </a:p>
        </p:txBody>
      </p:sp>
      <p:sp>
        <p:nvSpPr>
          <p:cNvPr id="1046" name="Text Box 22"/>
          <p:cNvSpPr txBox="1">
            <a:spLocks noChangeArrowheads="1"/>
          </p:cNvSpPr>
          <p:nvPr/>
        </p:nvSpPr>
        <p:spPr bwMode="auto">
          <a:xfrm>
            <a:off x="6877050" y="3644900"/>
            <a:ext cx="1152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>
                <a:solidFill>
                  <a:srgbClr val="FF0066"/>
                </a:solidFill>
                <a:ea typeface="HG行書体" pitchFamily="65" charset="-128"/>
              </a:rPr>
              <a:t>バラ</a:t>
            </a:r>
          </a:p>
        </p:txBody>
      </p:sp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3276600" y="5949950"/>
            <a:ext cx="1584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>
                <a:solidFill>
                  <a:srgbClr val="FF00FF"/>
                </a:solidFill>
              </a:rPr>
              <a:t>梅の花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50" charset="-128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1780</TotalTime>
  <Words>147</Words>
  <Application>Microsoft Office PowerPoint</Application>
  <PresentationFormat>画面に合わせる (4:3)</PresentationFormat>
  <Paragraphs>98</Paragraphs>
  <Slides>11</Slides>
  <Notes>0</Notes>
  <HiddenSlides>4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20" baseType="lpstr">
      <vt:lpstr>Times New Roman</vt:lpstr>
      <vt:lpstr>ＭＳ Ｐゴシック</vt:lpstr>
      <vt:lpstr>Tahoma</vt:lpstr>
      <vt:lpstr>Wingdings</vt:lpstr>
      <vt:lpstr>ＭＳ Ｐ明朝</vt:lpstr>
      <vt:lpstr>HGS創英角ﾎﾟｯﾌﾟ体</vt:lpstr>
      <vt:lpstr>Arial</vt:lpstr>
      <vt:lpstr>HG行書体</vt:lpstr>
      <vt:lpstr>Blends</vt:lpstr>
      <vt:lpstr>プレゼンテーション（発表）</vt:lpstr>
      <vt:lpstr>プレゼンテーションの構成</vt:lpstr>
      <vt:lpstr>プレゼンテーションの手順</vt:lpstr>
      <vt:lpstr>ﾊﾟﾜｰﾎﾟﾝｲﾄ　具体的な手順</vt:lpstr>
      <vt:lpstr>文字の入れ方</vt:lpstr>
      <vt:lpstr>枠等の入れ方例</vt:lpstr>
      <vt:lpstr>例　グラフ</vt:lpstr>
      <vt:lpstr>グラフの動かし方　例 </vt:lpstr>
      <vt:lpstr>例　フォトグラフ</vt:lpstr>
      <vt:lpstr>フォトの入れ方例</vt:lpstr>
      <vt:lpstr> ﾊﾟﾜｰﾎﾟｲﾝﾄの使い方は超簡単！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プレゼンテーションの手順</dc:title>
  <dc:creator>橋本政樹</dc:creator>
  <cp:lastModifiedBy>calpis</cp:lastModifiedBy>
  <cp:revision>56</cp:revision>
  <dcterms:created xsi:type="dcterms:W3CDTF">2001-12-05T23:28:53Z</dcterms:created>
  <dcterms:modified xsi:type="dcterms:W3CDTF">2015-01-29T12:41:52Z</dcterms:modified>
</cp:coreProperties>
</file>