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94" autoAdjust="0"/>
  </p:normalViewPr>
  <p:slideViewPr>
    <p:cSldViewPr snapToGrid="0">
      <p:cViewPr varScale="1">
        <p:scale>
          <a:sx n="88" d="100"/>
          <a:sy n="88" d="100"/>
        </p:scale>
        <p:origin x="65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98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6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8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94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69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9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09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32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371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B07A37D-1F46-49A6-8587-AF48EB966A72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A03C250-2A70-4387-9990-4EE179AC6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1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600" smtClean="0">
                <a:solidFill>
                  <a:srgbClr val="002060"/>
                </a:solidFill>
              </a:rPr>
              <a:t>重回帰分析の結果</a:t>
            </a:r>
            <a:endParaRPr lang="ja-JP" alt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>
          <a:xfrm>
            <a:off x="480219" y="1261582"/>
            <a:ext cx="8362950" cy="5068887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mtClean="0"/>
              <a:t>　</a:t>
            </a:r>
            <a:r>
              <a:rPr lang="ja-JP" altLang="en-US" smtClean="0">
                <a:solidFill>
                  <a:srgbClr val="0070C0"/>
                </a:solidFill>
              </a:rPr>
              <a:t>車の走行距離は、どのように決まるのか</a:t>
            </a:r>
            <a:endParaRPr lang="ja-JP" altLang="en-US" dirty="0">
              <a:solidFill>
                <a:srgbClr val="0070C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294" y="2146299"/>
            <a:ext cx="7237412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155531" y="4546462"/>
            <a:ext cx="1225550" cy="649288"/>
          </a:xfrm>
          <a:prstGeom prst="wedgeRoundRectCallout">
            <a:avLst>
              <a:gd name="adj1" fmla="val 58199"/>
              <a:gd name="adj2" fmla="val -187353"/>
              <a:gd name="adj3" fmla="val 16667"/>
            </a:avLst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dirty="0"/>
              <a:t>5</a:t>
            </a:r>
            <a:r>
              <a:rPr lang="ja-JP" altLang="en-US" dirty="0"/>
              <a:t>％水準で有意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300192" y="3303445"/>
            <a:ext cx="792088" cy="861814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9"/>
          <p:cNvSpPr>
            <a:spLocks/>
          </p:cNvSpPr>
          <p:nvPr/>
        </p:nvSpPr>
        <p:spPr bwMode="auto">
          <a:xfrm>
            <a:off x="7493000" y="3310960"/>
            <a:ext cx="142875" cy="431800"/>
          </a:xfrm>
          <a:prstGeom prst="leftBrace">
            <a:avLst>
              <a:gd name="adj1" fmla="val 25185"/>
              <a:gd name="adj2" fmla="val 50000"/>
            </a:avLst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srgbClr val="FF66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1188" y="5661025"/>
            <a:ext cx="7993062" cy="40011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b="1" dirty="0">
                <a:solidFill>
                  <a:srgbClr val="FF0000"/>
                </a:solidFill>
              </a:rPr>
              <a:t>走行距離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ｙ</a:t>
            </a:r>
            <a:r>
              <a:rPr lang="ja-JP" altLang="en-US" sz="2000" b="1" dirty="0">
                <a:solidFill>
                  <a:srgbClr val="FF0000"/>
                </a:solidFill>
              </a:rPr>
              <a:t>　＝　</a:t>
            </a:r>
            <a:r>
              <a:rPr lang="en-US" altLang="ja-JP" sz="2000" b="1" dirty="0">
                <a:solidFill>
                  <a:srgbClr val="FF0000"/>
                </a:solidFill>
              </a:rPr>
              <a:t>43.546</a:t>
            </a: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</a:rPr>
              <a:t>-0.055</a:t>
            </a:r>
            <a:r>
              <a:rPr lang="ja-JP" altLang="en-US" sz="2000" b="1" dirty="0">
                <a:solidFill>
                  <a:srgbClr val="FF0000"/>
                </a:solidFill>
              </a:rPr>
              <a:t>馬力</a:t>
            </a:r>
            <a:r>
              <a:rPr lang="en-US" altLang="ja-JP" sz="2000" b="1" dirty="0">
                <a:solidFill>
                  <a:srgbClr val="FF0000"/>
                </a:solidFill>
              </a:rPr>
              <a:t>-  0.05</a:t>
            </a:r>
            <a:r>
              <a:rPr lang="ja-JP" altLang="en-US" sz="2000" b="1" dirty="0">
                <a:solidFill>
                  <a:srgbClr val="FF0000"/>
                </a:solidFill>
              </a:rPr>
              <a:t>車体重量　</a:t>
            </a:r>
            <a:r>
              <a:rPr lang="en-US" altLang="ja-JP" sz="2000" b="1" dirty="0">
                <a:solidFill>
                  <a:srgbClr val="FF0000"/>
                </a:solidFill>
              </a:rPr>
              <a:t>+</a:t>
            </a: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</a:rPr>
              <a:t>0.067</a:t>
            </a:r>
            <a:r>
              <a:rPr lang="ja-JP" altLang="en-US" sz="2000" b="1" dirty="0">
                <a:solidFill>
                  <a:srgbClr val="FF0000"/>
                </a:solidFill>
              </a:rPr>
              <a:t>加速時間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192550" y="2986712"/>
            <a:ext cx="1152525" cy="1245463"/>
          </a:xfrm>
          <a:prstGeom prst="ellipse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138509" y="4587875"/>
            <a:ext cx="93821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11188" y="5080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回帰式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7524750" y="4219377"/>
            <a:ext cx="1619250" cy="1225847"/>
          </a:xfrm>
          <a:prstGeom prst="cloudCallout">
            <a:avLst>
              <a:gd name="adj1" fmla="val -66896"/>
              <a:gd name="adj2" fmla="val 7681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 sz="1400" b="1" dirty="0">
                <a:solidFill>
                  <a:srgbClr val="FF6600"/>
                </a:solidFill>
              </a:rPr>
              <a:t>統計的に意味がある、</a:t>
            </a:r>
          </a:p>
          <a:p>
            <a:pPr algn="ctr"/>
            <a:r>
              <a:rPr lang="ja-JP" altLang="en-US" sz="1400" b="1" dirty="0">
                <a:solidFill>
                  <a:srgbClr val="FF6600"/>
                </a:solidFill>
              </a:rPr>
              <a:t>有意である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55650" y="6078538"/>
            <a:ext cx="79200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ちなみに、</a:t>
            </a:r>
            <a:r>
              <a:rPr lang="en-US" altLang="ja-JP" dirty="0"/>
              <a:t>1</a:t>
            </a:r>
            <a:r>
              <a:rPr lang="ja-JP" altLang="en-US" dirty="0"/>
              <a:t>馬力、</a:t>
            </a:r>
            <a:r>
              <a:rPr lang="en-US" altLang="ja-JP" dirty="0"/>
              <a:t>1</a:t>
            </a:r>
            <a:r>
              <a:rPr lang="ja-JP" altLang="en-US" dirty="0"/>
              <a:t>トン、</a:t>
            </a:r>
            <a:r>
              <a:rPr lang="en-US" altLang="ja-JP" dirty="0"/>
              <a:t>1</a:t>
            </a:r>
            <a:r>
              <a:rPr lang="ja-JP" altLang="en-US" dirty="0"/>
              <a:t>時間加速の場合　　　　　　　　</a:t>
            </a:r>
            <a:r>
              <a:rPr lang="en-US" altLang="ja-JP" dirty="0"/>
              <a:t>1</a:t>
            </a:r>
            <a:r>
              <a:rPr lang="ja-JP" altLang="en-US" dirty="0" smtClean="0"/>
              <a:t>ガロン（３．８</a:t>
            </a:r>
            <a:r>
              <a:rPr lang="en-US" altLang="ja-JP" dirty="0" smtClean="0"/>
              <a:t>L)</a:t>
            </a:r>
            <a:r>
              <a:rPr lang="ja-JP" altLang="en-US" dirty="0" smtClean="0"/>
              <a:t>当たり</a:t>
            </a:r>
            <a:r>
              <a:rPr lang="ja-JP" altLang="en-US" dirty="0"/>
              <a:t>、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　　　　　　　　　　　　　　　　　　　　　　　　　　　　</a:t>
            </a:r>
            <a:r>
              <a:rPr lang="en-US" altLang="ja-JP" dirty="0" smtClean="0"/>
              <a:t>43.58</a:t>
            </a:r>
            <a:r>
              <a:rPr lang="ja-JP" altLang="en-US" dirty="0" smtClean="0"/>
              <a:t>マイル（７０ｋｍ）走行</a:t>
            </a:r>
            <a:r>
              <a:rPr lang="ja-JP" altLang="en-US" dirty="0"/>
              <a:t>することになる　　　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5148263" y="6308725"/>
            <a:ext cx="792162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155650" y="2980432"/>
            <a:ext cx="1008112" cy="129669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8" name="円形吹き出し 17"/>
          <p:cNvSpPr/>
          <p:nvPr/>
        </p:nvSpPr>
        <p:spPr>
          <a:xfrm>
            <a:off x="7381081" y="322653"/>
            <a:ext cx="1656084" cy="1656184"/>
          </a:xfrm>
          <a:prstGeom prst="wedgeEllipseCallout">
            <a:avLst>
              <a:gd name="adj1" fmla="val -138329"/>
              <a:gd name="adj2" fmla="val 120963"/>
            </a:avLst>
          </a:prstGeom>
          <a:solidFill>
            <a:schemeClr val="accent1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数値</a:t>
            </a:r>
            <a:r>
              <a:rPr lang="ja-JP" altLang="en-US" sz="1600" b="1" dirty="0"/>
              <a:t>の</a:t>
            </a:r>
            <a:r>
              <a:rPr kumimoji="1" lang="ja-JP" altLang="en-US" sz="1600" b="1" dirty="0" smtClean="0"/>
              <a:t>大きい係数が</a:t>
            </a:r>
            <a:r>
              <a:rPr kumimoji="1" lang="en-US" altLang="ja-JP" sz="1600" b="1" dirty="0" smtClean="0"/>
              <a:t>Y</a:t>
            </a:r>
            <a:r>
              <a:rPr kumimoji="1" lang="ja-JP" altLang="en-US" sz="1600" b="1" dirty="0" err="1" smtClean="0"/>
              <a:t>への</a:t>
            </a:r>
            <a:r>
              <a:rPr kumimoji="1" lang="ja-JP" altLang="en-US" sz="1600" b="1" dirty="0" smtClean="0"/>
              <a:t>影響が大きい</a:t>
            </a:r>
            <a:endParaRPr kumimoji="1" lang="ja-JP" altLang="en-US" sz="1600" b="1" dirty="0"/>
          </a:p>
        </p:txBody>
      </p:sp>
      <p:sp>
        <p:nvSpPr>
          <p:cNvPr id="19" name="四角形吹き出し 18"/>
          <p:cNvSpPr/>
          <p:nvPr/>
        </p:nvSpPr>
        <p:spPr>
          <a:xfrm>
            <a:off x="4227133" y="4340595"/>
            <a:ext cx="1857035" cy="739405"/>
          </a:xfrm>
          <a:prstGeom prst="wedgeRectCallout">
            <a:avLst>
              <a:gd name="adj1" fmla="val -14843"/>
              <a:gd name="adj2" fmla="val -8234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</a:rPr>
              <a:t>データの選択でどの程度違いが出るのか</a:t>
            </a:r>
          </a:p>
          <a:p>
            <a:pPr algn="ctr"/>
            <a:r>
              <a:rPr lang="ja-JP" altLang="en-US" sz="1200" b="1" u="sng" dirty="0">
                <a:solidFill>
                  <a:srgbClr val="FF0000"/>
                </a:solidFill>
              </a:rPr>
              <a:t>標準偏差</a:t>
            </a:r>
          </a:p>
          <a:p>
            <a:pPr algn="ctr"/>
            <a:r>
              <a:rPr lang="ja-JP" altLang="en-US" sz="1200" b="1" dirty="0">
                <a:solidFill>
                  <a:srgbClr val="FF0000"/>
                </a:solidFill>
              </a:rPr>
              <a:t>√</a:t>
            </a:r>
            <a:r>
              <a:rPr lang="en-US" altLang="ja-JP" sz="12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0" name="線吹き出し 1 (枠付き) 19"/>
          <p:cNvSpPr/>
          <p:nvPr/>
        </p:nvSpPr>
        <p:spPr>
          <a:xfrm>
            <a:off x="7956550" y="2348880"/>
            <a:ext cx="1079946" cy="776709"/>
          </a:xfrm>
          <a:prstGeom prst="borderCallout1">
            <a:avLst>
              <a:gd name="adj1" fmla="val 18750"/>
              <a:gd name="adj2" fmla="val -8333"/>
              <a:gd name="adj3" fmla="val 101572"/>
              <a:gd name="adj4" fmla="val -106638"/>
            </a:avLst>
          </a:prstGeom>
          <a:solidFill>
            <a:srgbClr val="DDF8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u="sng" dirty="0" smtClean="0">
                <a:solidFill>
                  <a:srgbClr val="FF0000"/>
                </a:solidFill>
              </a:rPr>
              <a:t>係　 数</a:t>
            </a:r>
            <a:endParaRPr kumimoji="1" lang="en-US" altLang="ja-JP" sz="1100" b="1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srgbClr val="FF0000"/>
                </a:solidFill>
              </a:rPr>
              <a:t>標準誤差</a:t>
            </a:r>
            <a:endParaRPr lang="en-US" altLang="ja-JP" sz="11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100" b="1" dirty="0">
                <a:solidFill>
                  <a:srgbClr val="FF6600"/>
                </a:solidFill>
              </a:rPr>
              <a:t>±</a:t>
            </a:r>
            <a:r>
              <a:rPr kumimoji="1" lang="ja-JP" altLang="en-US" sz="1100" b="1" dirty="0" smtClean="0">
                <a:solidFill>
                  <a:srgbClr val="FF6600"/>
                </a:solidFill>
              </a:rPr>
              <a:t>２</a:t>
            </a:r>
            <a:endParaRPr kumimoji="1" lang="en-US" altLang="ja-JP" sz="1100" b="1" dirty="0" smtClean="0">
              <a:solidFill>
                <a:srgbClr val="FF6600"/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rgbClr val="FF6600"/>
                </a:solidFill>
              </a:rPr>
              <a:t>超える</a:t>
            </a:r>
            <a:r>
              <a:rPr kumimoji="1" lang="ja-JP" altLang="en-US" sz="1100" b="1" dirty="0" smtClean="0">
                <a:solidFill>
                  <a:srgbClr val="FF6600"/>
                </a:solidFill>
              </a:rPr>
              <a:t>と良い</a:t>
            </a:r>
            <a:endParaRPr kumimoji="1" lang="ja-JP" altLang="en-US" sz="1100" b="1" dirty="0">
              <a:solidFill>
                <a:srgbClr val="FF6600"/>
              </a:solidFill>
            </a:endParaRPr>
          </a:p>
        </p:txBody>
      </p:sp>
      <p:sp>
        <p:nvSpPr>
          <p:cNvPr id="21" name="AutoShape 9"/>
          <p:cNvSpPr>
            <a:spLocks/>
          </p:cNvSpPr>
          <p:nvPr/>
        </p:nvSpPr>
        <p:spPr bwMode="auto">
          <a:xfrm>
            <a:off x="1631981" y="3500373"/>
            <a:ext cx="142875" cy="591304"/>
          </a:xfrm>
          <a:prstGeom prst="leftBrace">
            <a:avLst>
              <a:gd name="adj1" fmla="val 25185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08852" y="3303444"/>
            <a:ext cx="400110" cy="8618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独立変数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334412" y="4283745"/>
            <a:ext cx="1656184" cy="2525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走行距離ｙ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77667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TC103457491[[fn=メトロポリタン]]</Template>
  <TotalTime>72</TotalTime>
  <Words>68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メトロポリタン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jiu</dc:creator>
  <cp:lastModifiedBy>jiu</cp:lastModifiedBy>
  <cp:revision>3</cp:revision>
  <dcterms:created xsi:type="dcterms:W3CDTF">2014-12-22T02:36:01Z</dcterms:created>
  <dcterms:modified xsi:type="dcterms:W3CDTF">2014-12-22T03:48:30Z</dcterms:modified>
</cp:coreProperties>
</file>